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77"/>
  </p:notesMasterIdLst>
  <p:sldIdLst>
    <p:sldId id="430" r:id="rId5"/>
    <p:sldId id="432" r:id="rId6"/>
    <p:sldId id="6733" r:id="rId7"/>
    <p:sldId id="6741" r:id="rId8"/>
    <p:sldId id="6743" r:id="rId9"/>
    <p:sldId id="6742" r:id="rId10"/>
    <p:sldId id="6744" r:id="rId11"/>
    <p:sldId id="6745" r:id="rId12"/>
    <p:sldId id="6746" r:id="rId13"/>
    <p:sldId id="6747" r:id="rId14"/>
    <p:sldId id="6760" r:id="rId15"/>
    <p:sldId id="6749" r:id="rId16"/>
    <p:sldId id="6751" r:id="rId17"/>
    <p:sldId id="6752" r:id="rId18"/>
    <p:sldId id="6753" r:id="rId19"/>
    <p:sldId id="6755" r:id="rId20"/>
    <p:sldId id="6756" r:id="rId21"/>
    <p:sldId id="6757" r:id="rId22"/>
    <p:sldId id="6758" r:id="rId23"/>
    <p:sldId id="6759" r:id="rId24"/>
    <p:sldId id="6761" r:id="rId25"/>
    <p:sldId id="6766" r:id="rId26"/>
    <p:sldId id="6762" r:id="rId27"/>
    <p:sldId id="6763" r:id="rId28"/>
    <p:sldId id="6764" r:id="rId29"/>
    <p:sldId id="6767" r:id="rId30"/>
    <p:sldId id="6770" r:id="rId31"/>
    <p:sldId id="6771" r:id="rId32"/>
    <p:sldId id="6772" r:id="rId33"/>
    <p:sldId id="6773" r:id="rId34"/>
    <p:sldId id="6774" r:id="rId35"/>
    <p:sldId id="6775" r:id="rId36"/>
    <p:sldId id="6776" r:id="rId37"/>
    <p:sldId id="6786" r:id="rId38"/>
    <p:sldId id="6787" r:id="rId39"/>
    <p:sldId id="6788" r:id="rId40"/>
    <p:sldId id="6789" r:id="rId41"/>
    <p:sldId id="6790" r:id="rId42"/>
    <p:sldId id="6791" r:id="rId43"/>
    <p:sldId id="6792" r:id="rId44"/>
    <p:sldId id="6793" r:id="rId45"/>
    <p:sldId id="6794" r:id="rId46"/>
    <p:sldId id="6796" r:id="rId47"/>
    <p:sldId id="6797" r:id="rId48"/>
    <p:sldId id="6798" r:id="rId49"/>
    <p:sldId id="6799" r:id="rId50"/>
    <p:sldId id="6800" r:id="rId51"/>
    <p:sldId id="6801" r:id="rId52"/>
    <p:sldId id="6803" r:id="rId53"/>
    <p:sldId id="6802" r:id="rId54"/>
    <p:sldId id="6804" r:id="rId55"/>
    <p:sldId id="6805" r:id="rId56"/>
    <p:sldId id="6806" r:id="rId57"/>
    <p:sldId id="6807" r:id="rId58"/>
    <p:sldId id="6808" r:id="rId59"/>
    <p:sldId id="6809" r:id="rId60"/>
    <p:sldId id="6810" r:id="rId61"/>
    <p:sldId id="6811" r:id="rId62"/>
    <p:sldId id="6812" r:id="rId63"/>
    <p:sldId id="6816" r:id="rId64"/>
    <p:sldId id="6817" r:id="rId65"/>
    <p:sldId id="6777" r:id="rId66"/>
    <p:sldId id="6819" r:id="rId67"/>
    <p:sldId id="6307" r:id="rId68"/>
    <p:sldId id="6820" r:id="rId69"/>
    <p:sldId id="6821" r:id="rId70"/>
    <p:sldId id="268" r:id="rId71"/>
    <p:sldId id="480" r:id="rId72"/>
    <p:sldId id="354" r:id="rId73"/>
    <p:sldId id="426" r:id="rId74"/>
    <p:sldId id="6823" r:id="rId75"/>
    <p:sldId id="6822" r:id="rId7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1" autoAdjust="0"/>
    <p:restoredTop sz="89414" autoAdjust="0"/>
  </p:normalViewPr>
  <p:slideViewPr>
    <p:cSldViewPr>
      <p:cViewPr varScale="1">
        <p:scale>
          <a:sx n="116" d="100"/>
          <a:sy n="116" d="100"/>
        </p:scale>
        <p:origin x="10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1DDEBB43-68E7-A442-9AFB-A2F26155BA11}"/>
              </a:ext>
            </a:extLst>
          </p:cNvPr>
          <p:cNvSpPr>
            <a:spLocks noGrp="1" noRot="1" noChangeAspect="1" noChangeArrowheads="1" noTextEdit="1"/>
          </p:cNvSpPr>
          <p:nvPr>
            <p:ph type="sldImg"/>
          </p:nvPr>
        </p:nvSpPr>
        <p:spPr>
          <a:ln/>
        </p:spPr>
      </p:sp>
      <p:sp>
        <p:nvSpPr>
          <p:cNvPr id="15362" name="Notes Placeholder 2">
            <a:extLst>
              <a:ext uri="{FF2B5EF4-FFF2-40B4-BE49-F238E27FC236}">
                <a16:creationId xmlns:a16="http://schemas.microsoft.com/office/drawing/2014/main" id="{2E90FEF2-CD9F-AD4E-A788-F4CC4A9C2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a:latin typeface="Arial" panose="020B0604020202020204" pitchFamily="34" charset="0"/>
            </a:endParaRPr>
          </a:p>
        </p:txBody>
      </p:sp>
      <p:sp>
        <p:nvSpPr>
          <p:cNvPr id="15363" name="Slide Number Placeholder 3">
            <a:extLst>
              <a:ext uri="{FF2B5EF4-FFF2-40B4-BE49-F238E27FC236}">
                <a16:creationId xmlns:a16="http://schemas.microsoft.com/office/drawing/2014/main" id="{3CBAEE0E-2728-6944-9D12-5FB095489E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196CC4-7704-014A-A572-D9F4B58510D1}" type="slidenum">
              <a:rPr lang="en-US" altLang="zh-CN"/>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84082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122148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372708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a:t>
            </a:fld>
            <a:endParaRPr lang="en-US" altLang="zh-CN"/>
          </a:p>
        </p:txBody>
      </p:sp>
    </p:spTree>
    <p:extLst>
      <p:ext uri="{BB962C8B-B14F-4D97-AF65-F5344CB8AC3E}">
        <p14:creationId xmlns:p14="http://schemas.microsoft.com/office/powerpoint/2010/main" val="405471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2303030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3978270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404359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1069548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a:t>
            </a:fld>
            <a:endParaRPr lang="en-US" altLang="zh-CN"/>
          </a:p>
        </p:txBody>
      </p:sp>
    </p:spTree>
    <p:extLst>
      <p:ext uri="{BB962C8B-B14F-4D97-AF65-F5344CB8AC3E}">
        <p14:creationId xmlns:p14="http://schemas.microsoft.com/office/powerpoint/2010/main" val="3967214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402150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Chapter 5.5 discusses synchronization, which, because it inherently involves </a:t>
            </a:r>
            <a:r>
              <a:rPr lang="en-US" sz="1200" kern="1200" dirty="0" err="1">
                <a:solidFill>
                  <a:schemeClr val="tx1"/>
                </a:solidFill>
                <a:effectLst/>
                <a:latin typeface="Arial" charset="0"/>
                <a:ea typeface="宋体" charset="-122"/>
                <a:cs typeface="+mn-cs"/>
              </a:rPr>
              <a:t>interprocessor</a:t>
            </a:r>
            <a:r>
              <a:rPr lang="en-US" sz="1200" kern="1200" dirty="0">
                <a:solidFill>
                  <a:schemeClr val="tx1"/>
                </a:solidFill>
                <a:effectLst/>
                <a:latin typeface="Arial" charset="0"/>
                <a:ea typeface="宋体" charset="-122"/>
                <a:cs typeface="+mn-cs"/>
              </a:rPr>
              <a:t> communication and also can limit parallelism, is a major potential bottleneck.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Chapter 5.6 covers latency-hiding techniques and memory consistency models for shared memory.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a:t>
            </a:fld>
            <a:endParaRPr lang="en-US" altLang="zh-CN"/>
          </a:p>
        </p:txBody>
      </p:sp>
    </p:spTree>
    <p:extLst>
      <p:ext uri="{BB962C8B-B14F-4D97-AF65-F5344CB8AC3E}">
        <p14:creationId xmlns:p14="http://schemas.microsoft.com/office/powerpoint/2010/main" val="2902931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a:t>
            </a:fld>
            <a:endParaRPr lang="en-US" altLang="zh-CN"/>
          </a:p>
        </p:txBody>
      </p:sp>
    </p:spTree>
    <p:extLst>
      <p:ext uri="{BB962C8B-B14F-4D97-AF65-F5344CB8AC3E}">
        <p14:creationId xmlns:p14="http://schemas.microsoft.com/office/powerpoint/2010/main" val="3552629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467872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28</a:t>
            </a:fld>
            <a:endParaRPr lang="en-US" altLang="zh-CN"/>
          </a:p>
        </p:txBody>
      </p:sp>
    </p:spTree>
    <p:extLst>
      <p:ext uri="{BB962C8B-B14F-4D97-AF65-F5344CB8AC3E}">
        <p14:creationId xmlns:p14="http://schemas.microsoft.com/office/powerpoint/2010/main" val="3904673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29</a:t>
            </a:fld>
            <a:endParaRPr lang="en-US" altLang="zh-CN"/>
          </a:p>
        </p:txBody>
      </p:sp>
    </p:spTree>
    <p:extLst>
      <p:ext uri="{BB962C8B-B14F-4D97-AF65-F5344CB8AC3E}">
        <p14:creationId xmlns:p14="http://schemas.microsoft.com/office/powerpoint/2010/main" val="3577125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30</a:t>
            </a:fld>
            <a:endParaRPr lang="en-US" altLang="zh-CN"/>
          </a:p>
        </p:txBody>
      </p:sp>
    </p:spTree>
    <p:extLst>
      <p:ext uri="{BB962C8B-B14F-4D97-AF65-F5344CB8AC3E}">
        <p14:creationId xmlns:p14="http://schemas.microsoft.com/office/powerpoint/2010/main" val="1834045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1668489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32</a:t>
            </a:fld>
            <a:endParaRPr lang="en-US" altLang="zh-CN"/>
          </a:p>
        </p:txBody>
      </p:sp>
    </p:spTree>
    <p:extLst>
      <p:ext uri="{BB962C8B-B14F-4D97-AF65-F5344CB8AC3E}">
        <p14:creationId xmlns:p14="http://schemas.microsoft.com/office/powerpoint/2010/main" val="2099110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shows another advantage of the load reserved/store conditional primitives: the read and write operations are explicitly separated. The load reserved need not cause any bus traffic. This fact allows the following simple code sequence, which has the same characteristics as the optimized version using exchange (x1 has the address of the lock,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has replaced the LD, and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has replaced the EXCH):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branch forms the spinning loop; the second branch resolves races when two processors see the lock available simultaneously.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1946562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(of variables) f</a:t>
            </a:r>
            <a:r>
              <a:rPr lang="en-CN" dirty="0"/>
              <a:t>ocus more on shared data so far, should be ordered because of dependency</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a:t>
            </a:fld>
            <a:endParaRPr lang="en-US" altLang="zh-CN"/>
          </a:p>
        </p:txBody>
      </p:sp>
    </p:spTree>
    <p:extLst>
      <p:ext uri="{BB962C8B-B14F-4D97-AF65-F5344CB8AC3E}">
        <p14:creationId xmlns:p14="http://schemas.microsoft.com/office/powerpoint/2010/main" val="526371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a:t>
            </a:fld>
            <a:endParaRPr lang="en-US" altLang="zh-CN"/>
          </a:p>
        </p:txBody>
      </p:sp>
    </p:spTree>
    <p:extLst>
      <p:ext uri="{BB962C8B-B14F-4D97-AF65-F5344CB8AC3E}">
        <p14:creationId xmlns:p14="http://schemas.microsoft.com/office/powerpoint/2010/main" val="1232319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3515184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38</a:t>
            </a:fld>
            <a:endParaRPr lang="en-US" altLang="zh-CN"/>
          </a:p>
        </p:txBody>
      </p:sp>
    </p:spTree>
    <p:extLst>
      <p:ext uri="{BB962C8B-B14F-4D97-AF65-F5344CB8AC3E}">
        <p14:creationId xmlns:p14="http://schemas.microsoft.com/office/powerpoint/2010/main" val="2840343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39</a:t>
            </a:fld>
            <a:endParaRPr lang="en-US" altLang="zh-CN"/>
          </a:p>
        </p:txBody>
      </p:sp>
    </p:spTree>
    <p:extLst>
      <p:ext uri="{BB962C8B-B14F-4D97-AF65-F5344CB8AC3E}">
        <p14:creationId xmlns:p14="http://schemas.microsoft.com/office/powerpoint/2010/main" val="2858416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CN" dirty="0"/>
              <a:t>ey is that </a:t>
            </a:r>
            <a:r>
              <a:rPr lang="en-US" dirty="0">
                <a:solidFill>
                  <a:srgbClr val="92D050"/>
                </a:solidFill>
              </a:rPr>
              <a:t>the result of any execution to be same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369233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the previous example, for this example, if use a design of sequential consistency to ensure program accuracy,</a:t>
            </a:r>
          </a:p>
          <a:p>
            <a:r>
              <a:rPr lang="en-US" dirty="0"/>
              <a:t>That is, even if various execution ordering of the two program segments on two processors are allowed,</a:t>
            </a:r>
          </a:p>
          <a:p>
            <a:r>
              <a:rPr lang="en-US" dirty="0"/>
              <a:t>The sequential consistency should ensure that they generate the same result</a:t>
            </a:r>
          </a:p>
          <a:p>
            <a:r>
              <a:rPr lang="en-US" dirty="0"/>
              <a:t>And to satisfy this requirement, the design principle of the possible sequential consistency should make sure that the assignments must be completed before the IF statements;</a:t>
            </a:r>
          </a:p>
          <a:p>
            <a:r>
              <a:rPr lang="en-US" dirty="0"/>
              <a:t>Therefore, the content herein is only about the definition of sequential consistency and the goal any of its design should meet,</a:t>
            </a:r>
          </a:p>
          <a:p>
            <a:r>
              <a:rPr lang="en-US" dirty="0"/>
              <a:t>A specific design of sequential consistency protocol still needs to enforce certain regulations on the ordering of memory accesses, as later examples will show.</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42</a:t>
            </a:fld>
            <a:endParaRPr lang="en-US" altLang="zh-CN"/>
          </a:p>
        </p:txBody>
      </p:sp>
    </p:spTree>
    <p:extLst>
      <p:ext uri="{BB962C8B-B14F-4D97-AF65-F5344CB8AC3E}">
        <p14:creationId xmlns:p14="http://schemas.microsoft.com/office/powerpoint/2010/main" val="2481923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43</a:t>
            </a:fld>
            <a:endParaRPr lang="en-US" altLang="zh-CN"/>
          </a:p>
        </p:txBody>
      </p:sp>
    </p:spTree>
    <p:extLst>
      <p:ext uri="{BB962C8B-B14F-4D97-AF65-F5344CB8AC3E}">
        <p14:creationId xmlns:p14="http://schemas.microsoft.com/office/powerpoint/2010/main" val="1927079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1008119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3636805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nforce orderings</a:t>
            </a:r>
          </a:p>
          <a:p>
            <a:r>
              <a:rPr lang="en-US" dirty="0"/>
              <a:t>H</a:t>
            </a:r>
            <a:r>
              <a:rPr lang="en-CN" dirty="0"/>
              <a:t>ow to define ordering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1166307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therwise, shared data related to dependency cannot be arbitrarily re-ordered without affecting program accuray</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205081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5.23 The orderings imposed by various consistency models are shown for both ordinary accesses and synchronization accesses. The models grow from most restrictive (sequential consistency) to least restrictive (release consistency), allowing increased flexibility in the implementation. The weaker models rely on fences created by syn- </a:t>
            </a:r>
            <a:r>
              <a:rPr lang="en-US" sz="1200" kern="1200" dirty="0" err="1">
                <a:solidFill>
                  <a:schemeClr val="tx1"/>
                </a:solidFill>
                <a:effectLst/>
                <a:latin typeface="Arial" charset="0"/>
                <a:ea typeface="宋体" charset="-122"/>
                <a:cs typeface="+mn-cs"/>
              </a:rPr>
              <a:t>chronization</a:t>
            </a:r>
            <a:r>
              <a:rPr lang="en-US" sz="1200" kern="1200" dirty="0">
                <a:solidFill>
                  <a:schemeClr val="tx1"/>
                </a:solidFill>
                <a:effectLst/>
                <a:latin typeface="Arial" charset="0"/>
                <a:ea typeface="宋体" charset="-122"/>
                <a:cs typeface="+mn-cs"/>
              </a:rPr>
              <a:t> operations, as opposed to an implicit fence at every memory operation. SA and SR stand for acquire and release operations, respectively, and are needed to define release consistency. If we were to use the notation SA and SR for each S consistently, each ordering with one S would become two orderings (e.g., S!W becomes SA!W, SR ! W), and each S ! S would become the four orderings shown in the last line of the bottom-right table entry.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22642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1771681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424899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54</a:t>
            </a:fld>
            <a:endParaRPr lang="en-US" altLang="zh-CN"/>
          </a:p>
        </p:txBody>
      </p:sp>
    </p:spTree>
    <p:extLst>
      <p:ext uri="{BB962C8B-B14F-4D97-AF65-F5344CB8AC3E}">
        <p14:creationId xmlns:p14="http://schemas.microsoft.com/office/powerpoint/2010/main" val="366817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55</a:t>
            </a:fld>
            <a:endParaRPr lang="en-US" altLang="zh-CN"/>
          </a:p>
        </p:txBody>
      </p:sp>
    </p:spTree>
    <p:extLst>
      <p:ext uri="{BB962C8B-B14F-4D97-AF65-F5344CB8AC3E}">
        <p14:creationId xmlns:p14="http://schemas.microsoft.com/office/powerpoint/2010/main" val="4184455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56</a:t>
            </a:fld>
            <a:endParaRPr lang="en-US" altLang="zh-CN"/>
          </a:p>
        </p:txBody>
      </p:sp>
    </p:spTree>
    <p:extLst>
      <p:ext uri="{BB962C8B-B14F-4D97-AF65-F5344CB8AC3E}">
        <p14:creationId xmlns:p14="http://schemas.microsoft.com/office/powerpoint/2010/main" val="1864492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57</a:t>
            </a:fld>
            <a:endParaRPr lang="en-US" altLang="zh-CN"/>
          </a:p>
        </p:txBody>
      </p:sp>
    </p:spTree>
    <p:extLst>
      <p:ext uri="{BB962C8B-B14F-4D97-AF65-F5344CB8AC3E}">
        <p14:creationId xmlns:p14="http://schemas.microsoft.com/office/powerpoint/2010/main" val="132242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58</a:t>
            </a:fld>
            <a:endParaRPr lang="en-US" altLang="zh-CN"/>
          </a:p>
        </p:txBody>
      </p:sp>
    </p:spTree>
    <p:extLst>
      <p:ext uri="{BB962C8B-B14F-4D97-AF65-F5344CB8AC3E}">
        <p14:creationId xmlns:p14="http://schemas.microsoft.com/office/powerpoint/2010/main" val="4166199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59</a:t>
            </a:fld>
            <a:endParaRPr lang="en-US" altLang="zh-CN"/>
          </a:p>
        </p:txBody>
      </p:sp>
    </p:spTree>
    <p:extLst>
      <p:ext uri="{BB962C8B-B14F-4D97-AF65-F5344CB8AC3E}">
        <p14:creationId xmlns:p14="http://schemas.microsoft.com/office/powerpoint/2010/main" val="1297395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3165973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61</a:t>
            </a:fld>
            <a:endParaRPr lang="en-US" altLang="zh-CN"/>
          </a:p>
        </p:txBody>
      </p:sp>
    </p:spTree>
    <p:extLst>
      <p:ext uri="{BB962C8B-B14F-4D97-AF65-F5344CB8AC3E}">
        <p14:creationId xmlns:p14="http://schemas.microsoft.com/office/powerpoint/2010/main" val="804648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154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408721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65</a:t>
            </a:fld>
            <a:endParaRPr lang="en-US" altLang="zh-CN"/>
          </a:p>
        </p:txBody>
      </p:sp>
    </p:spTree>
    <p:extLst>
      <p:ext uri="{BB962C8B-B14F-4D97-AF65-F5344CB8AC3E}">
        <p14:creationId xmlns:p14="http://schemas.microsoft.com/office/powerpoint/2010/main" val="1125913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5.25 A comparison of SMT and single-thread (ST) performance on the 8-processor IBM eServer p5 575 using </a:t>
            </a:r>
            <a:r>
              <a:rPr lang="en-US" sz="1200" kern="1200" dirty="0" err="1">
                <a:solidFill>
                  <a:schemeClr val="tx1"/>
                </a:solidFill>
                <a:effectLst/>
                <a:latin typeface="Arial" charset="0"/>
                <a:ea typeface="宋体" charset="-122"/>
                <a:cs typeface="+mn-cs"/>
              </a:rPr>
              <a:t>SPECfpRate</a:t>
            </a:r>
            <a:r>
              <a:rPr lang="en-US" sz="1200" kern="1200" dirty="0">
                <a:solidFill>
                  <a:schemeClr val="tx1"/>
                </a:solidFill>
                <a:effectLst/>
                <a:latin typeface="Arial" charset="0"/>
                <a:ea typeface="宋体" charset="-122"/>
                <a:cs typeface="+mn-cs"/>
              </a:rPr>
              <a:t> (top half) and </a:t>
            </a:r>
            <a:r>
              <a:rPr lang="en-US" sz="1200" kern="1200" dirty="0" err="1">
                <a:solidFill>
                  <a:schemeClr val="tx1"/>
                </a:solidFill>
                <a:effectLst/>
                <a:latin typeface="Arial" charset="0"/>
                <a:ea typeface="宋体" charset="-122"/>
                <a:cs typeface="+mn-cs"/>
              </a:rPr>
              <a:t>SPECintRate</a:t>
            </a:r>
            <a:r>
              <a:rPr lang="en-US" sz="1200" kern="1200" dirty="0">
                <a:solidFill>
                  <a:schemeClr val="tx1"/>
                </a:solidFill>
                <a:effectLst/>
                <a:latin typeface="Arial" charset="0"/>
                <a:ea typeface="宋体" charset="-122"/>
                <a:cs typeface="+mn-cs"/>
              </a:rPr>
              <a:t> (bottom half) as benchmarks. Note that the x-axis starts at a speedup of 0.9, a performance loss. Only one processor in each Power5 core is active, which should slightly improve the results from SMT by decreasing destructive interference in the memory system. The SMT results are obtained by creating 16 user threads, whereas the ST results use only eight threads; with only one thread per processor, the Power5 is switched to single-threaded mode by the OS. These results were collected by John </a:t>
            </a:r>
            <a:r>
              <a:rPr lang="en-US" sz="1200" kern="1200" dirty="0" err="1">
                <a:solidFill>
                  <a:schemeClr val="tx1"/>
                </a:solidFill>
                <a:effectLst/>
                <a:latin typeface="Arial" charset="0"/>
                <a:ea typeface="宋体" charset="-122"/>
                <a:cs typeface="+mn-cs"/>
              </a:rPr>
              <a:t>McCalpin</a:t>
            </a:r>
            <a:r>
              <a:rPr lang="en-US" sz="1200" kern="1200" dirty="0">
                <a:solidFill>
                  <a:schemeClr val="tx1"/>
                </a:solidFill>
                <a:effectLst/>
                <a:latin typeface="Arial" charset="0"/>
                <a:ea typeface="宋体" charset="-122"/>
                <a:cs typeface="+mn-cs"/>
              </a:rPr>
              <a:t> at IBM. As we can see from the data, the standard deviation of the results for the </a:t>
            </a:r>
            <a:r>
              <a:rPr lang="en-US" sz="1200" kern="1200" dirty="0" err="1">
                <a:solidFill>
                  <a:schemeClr val="tx1"/>
                </a:solidFill>
                <a:effectLst/>
                <a:latin typeface="Arial" charset="0"/>
                <a:ea typeface="宋体" charset="-122"/>
                <a:cs typeface="+mn-cs"/>
              </a:rPr>
              <a:t>SPECfpRate</a:t>
            </a:r>
            <a:r>
              <a:rPr lang="en-US" sz="1200" kern="1200" dirty="0">
                <a:solidFill>
                  <a:schemeClr val="tx1"/>
                </a:solidFill>
                <a:effectLst/>
                <a:latin typeface="Arial" charset="0"/>
                <a:ea typeface="宋体" charset="-122"/>
                <a:cs typeface="+mn-cs"/>
              </a:rPr>
              <a:t> is higher than for </a:t>
            </a:r>
            <a:r>
              <a:rPr lang="en-US" sz="1200" kern="1200" dirty="0" err="1">
                <a:solidFill>
                  <a:schemeClr val="tx1"/>
                </a:solidFill>
                <a:effectLst/>
                <a:latin typeface="Arial" charset="0"/>
                <a:ea typeface="宋体" charset="-122"/>
                <a:cs typeface="+mn-cs"/>
              </a:rPr>
              <a:t>SPECintRate</a:t>
            </a:r>
            <a:r>
              <a:rPr lang="en-US" sz="1200" kern="1200" dirty="0">
                <a:solidFill>
                  <a:schemeClr val="tx1"/>
                </a:solidFill>
                <a:effectLst/>
                <a:latin typeface="Arial" charset="0"/>
                <a:ea typeface="宋体" charset="-122"/>
                <a:cs typeface="+mn-cs"/>
              </a:rPr>
              <a:t> (0.13 versus 0.07), indicating that the SMT improvement for FP programs is likely to vary widely.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66</a:t>
            </a:fld>
            <a:endParaRPr lang="en-US" altLang="zh-CN"/>
          </a:p>
        </p:txBody>
      </p:sp>
    </p:spTree>
    <p:extLst>
      <p:ext uri="{BB962C8B-B14F-4D97-AF65-F5344CB8AC3E}">
        <p14:creationId xmlns:p14="http://schemas.microsoft.com/office/powerpoint/2010/main" val="1486254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68</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a:extLst>
              <a:ext uri="{FF2B5EF4-FFF2-40B4-BE49-F238E27FC236}">
                <a16:creationId xmlns:a16="http://schemas.microsoft.com/office/drawing/2014/main" id="{EEE51A9C-B3B5-8946-9F4D-98D58A7872F0}"/>
              </a:ext>
            </a:extLst>
          </p:cNvPr>
          <p:cNvSpPr>
            <a:spLocks noGrp="1" noRot="1" noChangeAspect="1" noChangeArrowheads="1" noTextEdit="1"/>
          </p:cNvSpPr>
          <p:nvPr>
            <p:ph type="sldImg"/>
          </p:nvPr>
        </p:nvSpPr>
        <p:spPr>
          <a:ln/>
        </p:spPr>
      </p:sp>
      <p:sp>
        <p:nvSpPr>
          <p:cNvPr id="155650" name="备注占位符 2">
            <a:extLst>
              <a:ext uri="{FF2B5EF4-FFF2-40B4-BE49-F238E27FC236}">
                <a16:creationId xmlns:a16="http://schemas.microsoft.com/office/drawing/2014/main" id="{FB277C20-2CD8-3743-831A-9F99D82F9E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https://twitter.com/jeanqasaur/status/1074526838901202944</a:t>
            </a:r>
          </a:p>
          <a:p>
            <a:r>
              <a:rPr lang="zh-CN" altLang="en-US">
                <a:latin typeface="Arial" panose="020B0604020202020204" pitchFamily="34" charset="0"/>
              </a:rPr>
              <a:t>复习冲呀</a:t>
            </a:r>
          </a:p>
        </p:txBody>
      </p:sp>
      <p:sp>
        <p:nvSpPr>
          <p:cNvPr id="155651" name="灯片编号占位符 3">
            <a:extLst>
              <a:ext uri="{FF2B5EF4-FFF2-40B4-BE49-F238E27FC236}">
                <a16:creationId xmlns:a16="http://schemas.microsoft.com/office/drawing/2014/main" id="{5A2CE86D-332C-DE4A-A6DC-440CA53918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36CA73-7959-4141-8380-78466EAB1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v.qq.com</a:t>
            </a:r>
            <a:r>
              <a:rPr lang="en-US" dirty="0"/>
              <a:t>/x/page/q0143lk0koh.html?n_version=2021</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71</a:t>
            </a:fld>
            <a:endParaRPr lang="en-US" altLang="zh-CN"/>
          </a:p>
        </p:txBody>
      </p:sp>
    </p:spTree>
    <p:extLst>
      <p:ext uri="{BB962C8B-B14F-4D97-AF65-F5344CB8AC3E}">
        <p14:creationId xmlns:p14="http://schemas.microsoft.com/office/powerpoint/2010/main" val="880281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幻灯片图像占位符 1">
            <a:extLst>
              <a:ext uri="{FF2B5EF4-FFF2-40B4-BE49-F238E27FC236}">
                <a16:creationId xmlns:a16="http://schemas.microsoft.com/office/drawing/2014/main" id="{2BD6B622-CE09-4641-B88F-FFC526B09049}"/>
              </a:ext>
            </a:extLst>
          </p:cNvPr>
          <p:cNvSpPr>
            <a:spLocks noGrp="1" noRot="1" noChangeAspect="1" noChangeArrowheads="1" noTextEdit="1"/>
          </p:cNvSpPr>
          <p:nvPr>
            <p:ph type="sldImg"/>
          </p:nvPr>
        </p:nvSpPr>
        <p:spPr>
          <a:ln/>
        </p:spPr>
      </p:sp>
      <p:sp>
        <p:nvSpPr>
          <p:cNvPr id="157698" name="备注占位符 2">
            <a:extLst>
              <a:ext uri="{FF2B5EF4-FFF2-40B4-BE49-F238E27FC236}">
                <a16:creationId xmlns:a16="http://schemas.microsoft.com/office/drawing/2014/main" id="{7FF0C7BD-F032-E240-B857-1DDEE7881A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7699" name="灯片编号占位符 3">
            <a:extLst>
              <a:ext uri="{FF2B5EF4-FFF2-40B4-BE49-F238E27FC236}">
                <a16:creationId xmlns:a16="http://schemas.microsoft.com/office/drawing/2014/main" id="{A4C210EF-E1EA-9444-8F10-F4E25D73AC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391C00-94B7-D94E-8A67-3ABAB8471C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090024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32095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262485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420685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33134214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378658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4014109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1867047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1607373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1366994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126082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3689110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7577336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11587863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2287377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750B138-E052-C748-BDA1-4090C957E8A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DC0E8B3-9B7F-974E-A25C-22FA074478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FE1E9B7-809F-E745-B6BF-5D6947C6ECE9}"/>
              </a:ext>
            </a:extLst>
          </p:cNvPr>
          <p:cNvSpPr>
            <a:spLocks noGrp="1" noChangeArrowheads="1"/>
          </p:cNvSpPr>
          <p:nvPr>
            <p:ph type="sldNum" sz="quarter" idx="12"/>
          </p:nvPr>
        </p:nvSpPr>
        <p:spPr>
          <a:ln/>
        </p:spPr>
        <p:txBody>
          <a:bodyPr/>
          <a:lstStyle>
            <a:lvl1pPr>
              <a:defRPr/>
            </a:lvl1pPr>
          </a:lstStyle>
          <a:p>
            <a:pPr>
              <a:defRPr/>
            </a:pPr>
            <a:fld id="{940F4384-1545-7E4D-8A6A-D6C58B442C3E}" type="slidenum">
              <a:rPr lang="en-US" altLang="zh-CN"/>
              <a:pPr>
                <a:defRPr/>
              </a:pPr>
              <a:t>‹#›</a:t>
            </a:fld>
            <a:endParaRPr lang="en-US" altLang="zh-CN"/>
          </a:p>
        </p:txBody>
      </p:sp>
    </p:spTree>
    <p:extLst>
      <p:ext uri="{BB962C8B-B14F-4D97-AF65-F5344CB8AC3E}">
        <p14:creationId xmlns:p14="http://schemas.microsoft.com/office/powerpoint/2010/main" val="172655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6B4FD03-D6F7-C84F-8803-FB9F7DF213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35F863A-E101-F949-BC20-E840154498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6026018-33B0-3D47-90E1-F4B9C32AAEBC}"/>
              </a:ext>
            </a:extLst>
          </p:cNvPr>
          <p:cNvSpPr>
            <a:spLocks noGrp="1" noChangeArrowheads="1"/>
          </p:cNvSpPr>
          <p:nvPr>
            <p:ph type="sldNum" sz="quarter" idx="12"/>
          </p:nvPr>
        </p:nvSpPr>
        <p:spPr>
          <a:ln/>
        </p:spPr>
        <p:txBody>
          <a:bodyPr/>
          <a:lstStyle>
            <a:lvl1pPr>
              <a:defRPr/>
            </a:lvl1pPr>
          </a:lstStyle>
          <a:p>
            <a:pPr>
              <a:defRPr/>
            </a:pPr>
            <a:fld id="{BB87FDCA-BCF8-C247-9C5C-42E46ED5F381}" type="slidenum">
              <a:rPr lang="en-US" altLang="zh-CN"/>
              <a:pPr>
                <a:defRPr/>
              </a:pPr>
              <a:t>‹#›</a:t>
            </a:fld>
            <a:endParaRPr lang="en-US" altLang="zh-CN"/>
          </a:p>
        </p:txBody>
      </p:sp>
    </p:spTree>
    <p:extLst>
      <p:ext uri="{BB962C8B-B14F-4D97-AF65-F5344CB8AC3E}">
        <p14:creationId xmlns:p14="http://schemas.microsoft.com/office/powerpoint/2010/main" val="3272095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3F7738A-A9C9-944A-90BC-43BE8AC407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6C3D662-BDA6-C842-A27F-267E273F56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06EFFA-C242-9248-BF6B-B1FD1CD4CC11}"/>
              </a:ext>
            </a:extLst>
          </p:cNvPr>
          <p:cNvSpPr>
            <a:spLocks noGrp="1" noChangeArrowheads="1"/>
          </p:cNvSpPr>
          <p:nvPr>
            <p:ph type="sldNum" sz="quarter" idx="12"/>
          </p:nvPr>
        </p:nvSpPr>
        <p:spPr>
          <a:ln/>
        </p:spPr>
        <p:txBody>
          <a:bodyPr/>
          <a:lstStyle>
            <a:lvl1pPr>
              <a:defRPr/>
            </a:lvl1pPr>
          </a:lstStyle>
          <a:p>
            <a:pPr>
              <a:defRPr/>
            </a:pPr>
            <a:fld id="{70376196-E470-BE42-A764-F0C92EF85D48}" type="slidenum">
              <a:rPr lang="en-US" altLang="zh-CN"/>
              <a:pPr>
                <a:defRPr/>
              </a:pPr>
              <a:t>‹#›</a:t>
            </a:fld>
            <a:endParaRPr lang="en-US" altLang="zh-CN"/>
          </a:p>
        </p:txBody>
      </p:sp>
    </p:spTree>
    <p:extLst>
      <p:ext uri="{BB962C8B-B14F-4D97-AF65-F5344CB8AC3E}">
        <p14:creationId xmlns:p14="http://schemas.microsoft.com/office/powerpoint/2010/main" val="1851155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CD46C24-4F25-5F4B-8126-D4DB921FFB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DAFB90A-C6A4-A847-B5EA-FD01338554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EF87B1F-BB09-FC48-AD37-85101F3D7843}"/>
              </a:ext>
            </a:extLst>
          </p:cNvPr>
          <p:cNvSpPr>
            <a:spLocks noGrp="1" noChangeArrowheads="1"/>
          </p:cNvSpPr>
          <p:nvPr>
            <p:ph type="sldNum" sz="quarter" idx="12"/>
          </p:nvPr>
        </p:nvSpPr>
        <p:spPr>
          <a:ln/>
        </p:spPr>
        <p:txBody>
          <a:bodyPr/>
          <a:lstStyle>
            <a:lvl1pPr>
              <a:defRPr/>
            </a:lvl1pPr>
          </a:lstStyle>
          <a:p>
            <a:pPr>
              <a:defRPr/>
            </a:pPr>
            <a:fld id="{C7018D55-B2AD-2042-A8E9-48A840C4A475}" type="slidenum">
              <a:rPr lang="en-US" altLang="zh-CN"/>
              <a:pPr>
                <a:defRPr/>
              </a:pPr>
              <a:t>‹#›</a:t>
            </a:fld>
            <a:endParaRPr lang="en-US" altLang="zh-CN"/>
          </a:p>
        </p:txBody>
      </p:sp>
    </p:spTree>
    <p:extLst>
      <p:ext uri="{BB962C8B-B14F-4D97-AF65-F5344CB8AC3E}">
        <p14:creationId xmlns:p14="http://schemas.microsoft.com/office/powerpoint/2010/main" val="36481255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DBF5163-03E3-3044-8BFF-C048C07DBE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ADB8C10E-E783-EB4C-A3F7-E44D5FC6A5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62502072-27E6-5046-BAEC-46B5038FC9B8}"/>
              </a:ext>
            </a:extLst>
          </p:cNvPr>
          <p:cNvSpPr>
            <a:spLocks noGrp="1" noChangeArrowheads="1"/>
          </p:cNvSpPr>
          <p:nvPr>
            <p:ph type="sldNum" sz="quarter" idx="12"/>
          </p:nvPr>
        </p:nvSpPr>
        <p:spPr>
          <a:ln/>
        </p:spPr>
        <p:txBody>
          <a:bodyPr/>
          <a:lstStyle>
            <a:lvl1pPr>
              <a:defRPr/>
            </a:lvl1pPr>
          </a:lstStyle>
          <a:p>
            <a:pPr>
              <a:defRPr/>
            </a:pPr>
            <a:fld id="{A072C5FD-253A-5943-B822-D4A044448ABB}" type="slidenum">
              <a:rPr lang="en-US" altLang="zh-CN"/>
              <a:pPr>
                <a:defRPr/>
              </a:pPr>
              <a:t>‹#›</a:t>
            </a:fld>
            <a:endParaRPr lang="en-US" altLang="zh-CN"/>
          </a:p>
        </p:txBody>
      </p:sp>
    </p:spTree>
    <p:extLst>
      <p:ext uri="{BB962C8B-B14F-4D97-AF65-F5344CB8AC3E}">
        <p14:creationId xmlns:p14="http://schemas.microsoft.com/office/powerpoint/2010/main" val="37172892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8336CCD-BF5E-6744-B71C-C8C5E7F38D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A4E3663-6576-904E-8DEC-65369CA734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3AA5699-8A3C-354E-8098-94706F9D7F3D}"/>
              </a:ext>
            </a:extLst>
          </p:cNvPr>
          <p:cNvSpPr>
            <a:spLocks noGrp="1" noChangeArrowheads="1"/>
          </p:cNvSpPr>
          <p:nvPr>
            <p:ph type="sldNum" sz="quarter" idx="12"/>
          </p:nvPr>
        </p:nvSpPr>
        <p:spPr>
          <a:ln/>
        </p:spPr>
        <p:txBody>
          <a:bodyPr/>
          <a:lstStyle>
            <a:lvl1pPr>
              <a:defRPr/>
            </a:lvl1pPr>
          </a:lstStyle>
          <a:p>
            <a:pPr>
              <a:defRPr/>
            </a:pPr>
            <a:fld id="{28687326-ACA5-704B-BA72-D370869269DD}" type="slidenum">
              <a:rPr lang="en-US" altLang="zh-CN"/>
              <a:pPr>
                <a:defRPr/>
              </a:pPr>
              <a:t>‹#›</a:t>
            </a:fld>
            <a:endParaRPr lang="en-US" altLang="zh-CN"/>
          </a:p>
        </p:txBody>
      </p:sp>
    </p:spTree>
    <p:extLst>
      <p:ext uri="{BB962C8B-B14F-4D97-AF65-F5344CB8AC3E}">
        <p14:creationId xmlns:p14="http://schemas.microsoft.com/office/powerpoint/2010/main" val="169713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33FB4B4-C138-4741-BE50-F7F1BD923C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D3EDC66-2CED-2C45-A2A4-063ACBA9FA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3A7072F-E11F-3645-B551-16A88226C90A}"/>
              </a:ext>
            </a:extLst>
          </p:cNvPr>
          <p:cNvSpPr>
            <a:spLocks noGrp="1" noChangeArrowheads="1"/>
          </p:cNvSpPr>
          <p:nvPr>
            <p:ph type="sldNum" sz="quarter" idx="12"/>
          </p:nvPr>
        </p:nvSpPr>
        <p:spPr>
          <a:ln/>
        </p:spPr>
        <p:txBody>
          <a:bodyPr/>
          <a:lstStyle>
            <a:lvl1pPr>
              <a:defRPr/>
            </a:lvl1pPr>
          </a:lstStyle>
          <a:p>
            <a:pPr>
              <a:defRPr/>
            </a:pPr>
            <a:fld id="{DBA1209D-8556-8E41-8788-48D8BEF67E58}" type="slidenum">
              <a:rPr lang="en-US" altLang="zh-CN"/>
              <a:pPr>
                <a:defRPr/>
              </a:pPr>
              <a:t>‹#›</a:t>
            </a:fld>
            <a:endParaRPr lang="en-US" altLang="zh-CN"/>
          </a:p>
        </p:txBody>
      </p:sp>
    </p:spTree>
    <p:extLst>
      <p:ext uri="{BB962C8B-B14F-4D97-AF65-F5344CB8AC3E}">
        <p14:creationId xmlns:p14="http://schemas.microsoft.com/office/powerpoint/2010/main" val="1574458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2FD7EFB-C162-D143-81DD-9965A3834D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AE205EC-5BD4-DA48-8757-A72E0207993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A218F15-1BDF-7F4B-B773-DB098DEC65CA}"/>
              </a:ext>
            </a:extLst>
          </p:cNvPr>
          <p:cNvSpPr>
            <a:spLocks noGrp="1" noChangeArrowheads="1"/>
          </p:cNvSpPr>
          <p:nvPr>
            <p:ph type="sldNum" sz="quarter" idx="12"/>
          </p:nvPr>
        </p:nvSpPr>
        <p:spPr>
          <a:ln/>
        </p:spPr>
        <p:txBody>
          <a:bodyPr/>
          <a:lstStyle>
            <a:lvl1pPr>
              <a:defRPr/>
            </a:lvl1pPr>
          </a:lstStyle>
          <a:p>
            <a:pPr>
              <a:defRPr/>
            </a:pPr>
            <a:fld id="{6A6ADBDB-09DD-EA4D-B7A9-24CDBEC0537F}" type="slidenum">
              <a:rPr lang="en-US" altLang="zh-CN"/>
              <a:pPr>
                <a:defRPr/>
              </a:pPr>
              <a:t>‹#›</a:t>
            </a:fld>
            <a:endParaRPr lang="en-US" altLang="zh-CN"/>
          </a:p>
        </p:txBody>
      </p:sp>
    </p:spTree>
    <p:extLst>
      <p:ext uri="{BB962C8B-B14F-4D97-AF65-F5344CB8AC3E}">
        <p14:creationId xmlns:p14="http://schemas.microsoft.com/office/powerpoint/2010/main" val="28671935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29CC1CC-D5FF-4E47-9503-374C20D279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6F4F568-0144-364C-A548-D391CD79C6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CC5B336-3B26-4741-A6A8-E44A1609B422}"/>
              </a:ext>
            </a:extLst>
          </p:cNvPr>
          <p:cNvSpPr>
            <a:spLocks noGrp="1" noChangeArrowheads="1"/>
          </p:cNvSpPr>
          <p:nvPr>
            <p:ph type="sldNum" sz="quarter" idx="12"/>
          </p:nvPr>
        </p:nvSpPr>
        <p:spPr>
          <a:ln/>
        </p:spPr>
        <p:txBody>
          <a:bodyPr/>
          <a:lstStyle>
            <a:lvl1pPr>
              <a:defRPr/>
            </a:lvl1pPr>
          </a:lstStyle>
          <a:p>
            <a:pPr>
              <a:defRPr/>
            </a:pPr>
            <a:fld id="{38AFDF19-E53A-214A-AAE4-70EDE90CC22A}" type="slidenum">
              <a:rPr lang="en-US" altLang="zh-CN"/>
              <a:pPr>
                <a:defRPr/>
              </a:pPr>
              <a:t>‹#›</a:t>
            </a:fld>
            <a:endParaRPr lang="en-US" altLang="zh-CN"/>
          </a:p>
        </p:txBody>
      </p:sp>
    </p:spTree>
    <p:extLst>
      <p:ext uri="{BB962C8B-B14F-4D97-AF65-F5344CB8AC3E}">
        <p14:creationId xmlns:p14="http://schemas.microsoft.com/office/powerpoint/2010/main" val="1151545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F0754CB-D2B1-0B41-B9C7-6E752085C2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5CFB030-C77E-CD40-BE64-CCEB10BBE3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1981F5D-6F51-614F-927F-B1AE083AD7F3}"/>
              </a:ext>
            </a:extLst>
          </p:cNvPr>
          <p:cNvSpPr>
            <a:spLocks noGrp="1" noChangeArrowheads="1"/>
          </p:cNvSpPr>
          <p:nvPr>
            <p:ph type="sldNum" sz="quarter" idx="12"/>
          </p:nvPr>
        </p:nvSpPr>
        <p:spPr>
          <a:ln/>
        </p:spPr>
        <p:txBody>
          <a:bodyPr/>
          <a:lstStyle>
            <a:lvl1pPr>
              <a:defRPr/>
            </a:lvl1pPr>
          </a:lstStyle>
          <a:p>
            <a:pPr>
              <a:defRPr/>
            </a:pPr>
            <a:fld id="{60AE10D8-894F-B343-8E73-AF9022A0AD0E}" type="slidenum">
              <a:rPr lang="en-US" altLang="zh-CN"/>
              <a:pPr>
                <a:defRPr/>
              </a:pPr>
              <a:t>‹#›</a:t>
            </a:fld>
            <a:endParaRPr lang="en-US" altLang="zh-CN"/>
          </a:p>
        </p:txBody>
      </p:sp>
    </p:spTree>
    <p:extLst>
      <p:ext uri="{BB962C8B-B14F-4D97-AF65-F5344CB8AC3E}">
        <p14:creationId xmlns:p14="http://schemas.microsoft.com/office/powerpoint/2010/main" val="21504354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26433C-6A62-5D40-B644-EFBAA6FB57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688EED6-1FCC-9642-A943-6069585FEE2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8F40381-868A-F740-BDF9-0C2FD3EF4A9D}"/>
              </a:ext>
            </a:extLst>
          </p:cNvPr>
          <p:cNvSpPr>
            <a:spLocks noGrp="1" noChangeArrowheads="1"/>
          </p:cNvSpPr>
          <p:nvPr>
            <p:ph type="sldNum" sz="quarter" idx="12"/>
          </p:nvPr>
        </p:nvSpPr>
        <p:spPr>
          <a:ln/>
        </p:spPr>
        <p:txBody>
          <a:bodyPr/>
          <a:lstStyle>
            <a:lvl1pPr>
              <a:defRPr/>
            </a:lvl1pPr>
          </a:lstStyle>
          <a:p>
            <a:pPr>
              <a:defRPr/>
            </a:pPr>
            <a:fld id="{255669FC-A450-744A-81A5-BEF0609DBA93}" type="slidenum">
              <a:rPr lang="en-US" altLang="zh-CN"/>
              <a:pPr>
                <a:defRPr/>
              </a:pPr>
              <a:t>‹#›</a:t>
            </a:fld>
            <a:endParaRPr lang="en-US" altLang="zh-CN"/>
          </a:p>
        </p:txBody>
      </p:sp>
    </p:spTree>
    <p:extLst>
      <p:ext uri="{BB962C8B-B14F-4D97-AF65-F5344CB8AC3E}">
        <p14:creationId xmlns:p14="http://schemas.microsoft.com/office/powerpoint/2010/main" val="224655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2493202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84BE269-EC56-894D-A00C-495B85F31FD3}"/>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5923043-DF51-BF4D-AE80-853277E6CF30}"/>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1E0CE62-2ED6-DB45-83B5-FFFE74ED08ED}"/>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CD510CF9-2743-2E47-A308-85C0546F492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00C4936C-39EA-3846-9A0E-13A30B4C83A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F5343B60-7304-6340-9EFC-D4AE4BFA6213}" type="slidenum">
              <a:rPr lang="en-US" altLang="zh-CN"/>
              <a:pPr>
                <a:defRPr/>
              </a:pPr>
              <a:t>‹#›</a:t>
            </a:fld>
            <a:endParaRPr lang="en-US" altLang="zh-CN"/>
          </a:p>
        </p:txBody>
      </p:sp>
    </p:spTree>
    <p:extLst>
      <p:ext uri="{BB962C8B-B14F-4D97-AF65-F5344CB8AC3E}">
        <p14:creationId xmlns:p14="http://schemas.microsoft.com/office/powerpoint/2010/main" val="883662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35.xml"/><Relationship Id="rId4" Type="http://schemas.openxmlformats.org/officeDocument/2006/relationships/hyperlink" Target="https://v.qq.com/x/page/q0143lk0koh.html?n_version=2021"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UIMI4Hh4PxU" TargetMode="External"/><Relationship Id="rId2" Type="http://schemas.openxmlformats.org/officeDocument/2006/relationships/notesSlide" Target="../notesSlides/notesSlide56.xml"/><Relationship Id="rId1" Type="http://schemas.openxmlformats.org/officeDocument/2006/relationships/slideLayout" Target="../slideLayouts/slideLayout35.xml"/><Relationship Id="rId5" Type="http://schemas.openxmlformats.org/officeDocument/2006/relationships/hyperlink" Target="http://www.ted.com/talks/james_cameron_before_avatar_a_curious_boy" TargetMode="External"/><Relationship Id="rId4" Type="http://schemas.openxmlformats.org/officeDocument/2006/relationships/hyperlink" Target="https://www.ted.com/talks/kelly_mcgonigal_how_to_make_stress_your_friend/discuss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a:extLst>
              <a:ext uri="{FF2B5EF4-FFF2-40B4-BE49-F238E27FC236}">
                <a16:creationId xmlns:a16="http://schemas.microsoft.com/office/drawing/2014/main" id="{D77DED66-2A71-E042-95FA-DCE21EBDF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pic>
        <p:nvPicPr>
          <p:cNvPr id="4" name="Picture 3">
            <a:extLst>
              <a:ext uri="{FF2B5EF4-FFF2-40B4-BE49-F238E27FC236}">
                <a16:creationId xmlns:a16="http://schemas.microsoft.com/office/drawing/2014/main" id="{C39055E3-5C23-8643-8BE5-48386192BA8E}"/>
              </a:ext>
            </a:extLst>
          </p:cNvPr>
          <p:cNvPicPr>
            <a:picLocks noChangeAspect="1"/>
          </p:cNvPicPr>
          <p:nvPr/>
        </p:nvPicPr>
        <p:blipFill>
          <a:blip r:embed="rId3"/>
          <a:stretch>
            <a:fillRect/>
          </a:stretch>
        </p:blipFill>
        <p:spPr>
          <a:xfrm>
            <a:off x="0" y="1682291"/>
            <a:ext cx="4838700" cy="5023309"/>
          </a:xfrm>
          <a:prstGeom prst="rect">
            <a:avLst/>
          </a:prstGeom>
        </p:spPr>
      </p:pic>
      <p:sp>
        <p:nvSpPr>
          <p:cNvPr id="3" name="Content Placeholder 2">
            <a:extLst>
              <a:ext uri="{FF2B5EF4-FFF2-40B4-BE49-F238E27FC236}">
                <a16:creationId xmlns:a16="http://schemas.microsoft.com/office/drawing/2014/main" id="{6254E883-E6AB-AF4C-AB26-03136EDCD732}"/>
              </a:ext>
            </a:extLst>
          </p:cNvPr>
          <p:cNvSpPr>
            <a:spLocks noGrp="1"/>
          </p:cNvSpPr>
          <p:nvPr>
            <p:ph idx="1"/>
          </p:nvPr>
        </p:nvSpPr>
        <p:spPr>
          <a:xfrm>
            <a:off x="4838700" y="1600200"/>
            <a:ext cx="4305300" cy="5257800"/>
          </a:xfrm>
        </p:spPr>
        <p:txBody>
          <a:bodyPr/>
          <a:lstStyle/>
          <a:p>
            <a:r>
              <a:rPr lang="en-US" dirty="0"/>
              <a:t>Use lock to grant access permission of shared variable</a:t>
            </a:r>
          </a:p>
          <a:p>
            <a:r>
              <a:rPr lang="en-US" dirty="0"/>
              <a:t>Acquire lock before accessing</a:t>
            </a:r>
          </a:p>
          <a:p>
            <a:r>
              <a:rPr lang="en-US" dirty="0"/>
              <a:t>Release lock after operations on shared variable complete</a:t>
            </a:r>
            <a:endParaRPr lang="en-CN" dirty="0"/>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mut</a:t>
            </a:r>
            <a:r>
              <a:rPr lang="en-US" altLang="zh-CN" sz="2400" kern="0" dirty="0">
                <a:solidFill>
                  <a:srgbClr val="00B0F0"/>
                </a:solidFill>
              </a:rPr>
              <a:t>ual</a:t>
            </a:r>
            <a:r>
              <a:rPr lang="zh-CN" altLang="en-US" sz="2400" b="1" kern="0" dirty="0">
                <a:solidFill>
                  <a:srgbClr val="00B0F0"/>
                </a:solidFill>
              </a:rPr>
              <a:t> </a:t>
            </a:r>
            <a:r>
              <a:rPr lang="en-US" altLang="zh-CN" sz="2400" b="1" kern="0" dirty="0">
                <a:solidFill>
                  <a:srgbClr val="00B0F0"/>
                </a:solidFill>
              </a:rPr>
              <a:t>ex</a:t>
            </a:r>
            <a:r>
              <a:rPr lang="en-US" altLang="zh-CN" sz="2400" kern="0" dirty="0">
                <a:solidFill>
                  <a:srgbClr val="00B0F0"/>
                </a:solidFill>
              </a:rPr>
              <a:t>clusion</a:t>
            </a:r>
          </a:p>
        </p:txBody>
      </p:sp>
    </p:spTree>
    <p:extLst>
      <p:ext uri="{BB962C8B-B14F-4D97-AF65-F5344CB8AC3E}">
        <p14:creationId xmlns:p14="http://schemas.microsoft.com/office/powerpoint/2010/main" val="101618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mut</a:t>
            </a:r>
            <a:r>
              <a:rPr lang="en-US" altLang="zh-CN" sz="2400" kern="0" dirty="0">
                <a:solidFill>
                  <a:srgbClr val="00B0F0"/>
                </a:solidFill>
              </a:rPr>
              <a:t>ual</a:t>
            </a:r>
            <a:r>
              <a:rPr lang="zh-CN" altLang="en-US" sz="2400" b="1" kern="0" dirty="0">
                <a:solidFill>
                  <a:srgbClr val="00B0F0"/>
                </a:solidFill>
              </a:rPr>
              <a:t> </a:t>
            </a:r>
            <a:r>
              <a:rPr lang="en-US" altLang="zh-CN" sz="2400" b="1" kern="0" dirty="0">
                <a:solidFill>
                  <a:srgbClr val="00B0F0"/>
                </a:solidFill>
              </a:rPr>
              <a:t>ex</a:t>
            </a:r>
            <a:r>
              <a:rPr lang="en-US" altLang="zh-CN" sz="2400" kern="0" dirty="0">
                <a:solidFill>
                  <a:srgbClr val="00B0F0"/>
                </a:solidFill>
              </a:rPr>
              <a:t>clusion</a:t>
            </a:r>
          </a:p>
        </p:txBody>
      </p:sp>
      <p:pic>
        <p:nvPicPr>
          <p:cNvPr id="1026" name="Picture 2">
            <a:extLst>
              <a:ext uri="{FF2B5EF4-FFF2-40B4-BE49-F238E27FC236}">
                <a16:creationId xmlns:a16="http://schemas.microsoft.com/office/drawing/2014/main" id="{72B047CF-65D4-C349-913A-359B218BC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0287"/>
            <a:ext cx="9144000" cy="3954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1">
            <a:extLst>
              <a:ext uri="{FF2B5EF4-FFF2-40B4-BE49-F238E27FC236}">
                <a16:creationId xmlns:a16="http://schemas.microsoft.com/office/drawing/2014/main" id="{DFE9A793-7B4E-C94C-8294-82D4721021DA}"/>
              </a:ext>
            </a:extLst>
          </p:cNvPr>
          <p:cNvSpPr txBox="1">
            <a:spLocks noChangeArrowheads="1"/>
          </p:cNvSpPr>
          <p:nvPr/>
        </p:nvSpPr>
        <p:spPr bwMode="auto">
          <a:xfrm>
            <a:off x="1371600" y="6534837"/>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www.geeksforgeeks.org</a:t>
            </a:r>
            <a:r>
              <a:rPr lang="en-US" altLang="zh-CN" sz="1500" dirty="0">
                <a:solidFill>
                  <a:srgbClr val="00B0F0"/>
                </a:solidFill>
              </a:rPr>
              <a:t>/mutex-lock-for-</a:t>
            </a:r>
            <a:r>
              <a:rPr lang="en-US" altLang="zh-CN" sz="1500" dirty="0" err="1">
                <a:solidFill>
                  <a:srgbClr val="00B0F0"/>
                </a:solidFill>
              </a:rPr>
              <a:t>linux</a:t>
            </a:r>
            <a:r>
              <a:rPr lang="en-US" altLang="zh-CN" sz="1500" dirty="0">
                <a:solidFill>
                  <a:srgbClr val="00B0F0"/>
                </a:solidFill>
              </a:rPr>
              <a:t>-thread-synchronization/</a:t>
            </a:r>
          </a:p>
        </p:txBody>
      </p:sp>
    </p:spTree>
    <p:extLst>
      <p:ext uri="{BB962C8B-B14F-4D97-AF65-F5344CB8AC3E}">
        <p14:creationId xmlns:p14="http://schemas.microsoft.com/office/powerpoint/2010/main" val="391954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how to lock in hardware?</a:t>
            </a:r>
          </a:p>
        </p:txBody>
      </p:sp>
    </p:spTree>
    <p:extLst>
      <p:ext uri="{BB962C8B-B14F-4D97-AF65-F5344CB8AC3E}">
        <p14:creationId xmlns:p14="http://schemas.microsoft.com/office/powerpoint/2010/main" val="365369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I</a:t>
            </a:r>
            <a:r>
              <a:rPr lang="en-CN" dirty="0"/>
              <a:t>nterchange a value in a register for a value in memory</a:t>
            </a:r>
          </a:p>
          <a:p>
            <a:endParaRPr lang="en-CN" dirty="0"/>
          </a:p>
          <a:p>
            <a:r>
              <a:rPr lang="en-US" dirty="0"/>
              <a:t>C</a:t>
            </a:r>
            <a:r>
              <a:rPr lang="en-CN" dirty="0"/>
              <a:t>onsider the value as a lock          </a:t>
            </a:r>
            <a:r>
              <a:rPr lang="en-US" dirty="0"/>
              <a:t>v</a:t>
            </a:r>
            <a:r>
              <a:rPr lang="en-CN" dirty="0"/>
              <a:t>alue 0: lock is free                      </a:t>
            </a:r>
            <a:r>
              <a:rPr lang="en-US" dirty="0"/>
              <a:t>v</a:t>
            </a:r>
            <a:r>
              <a:rPr lang="en-CN" dirty="0"/>
              <a:t>alue 1: lock is unavailable</a:t>
            </a:r>
          </a:p>
        </p:txBody>
      </p:sp>
    </p:spTree>
    <p:extLst>
      <p:ext uri="{BB962C8B-B14F-4D97-AF65-F5344CB8AC3E}">
        <p14:creationId xmlns:p14="http://schemas.microsoft.com/office/powerpoint/2010/main" val="335630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Processor tries to set the lock by an exchange of 1 in a register with the lock defined by its memory address</a:t>
            </a:r>
          </a:p>
          <a:p>
            <a:r>
              <a:rPr lang="en-US" dirty="0"/>
              <a:t>Exchange returns 1 if some other processor had already claimed access</a:t>
            </a:r>
          </a:p>
          <a:p>
            <a:r>
              <a:rPr lang="en-US" dirty="0"/>
              <a:t>Exchange returns 0 otherwise and then sets the value as 1 (to prevent any competing exchange from also retrieving a 0)</a:t>
            </a:r>
            <a:endParaRPr lang="en-CN" dirty="0"/>
          </a:p>
        </p:txBody>
      </p:sp>
    </p:spTree>
    <p:extLst>
      <p:ext uri="{BB962C8B-B14F-4D97-AF65-F5344CB8AC3E}">
        <p14:creationId xmlns:p14="http://schemas.microsoft.com/office/powerpoint/2010/main" val="125921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Use a pair of instructions where the second instruction returns a value from which it can be deduced whether the pair of instructions was executed as though the instructions were atomic, and all other operations executed by any processor occurred before or after the pair</a:t>
            </a:r>
          </a:p>
          <a:p>
            <a:r>
              <a:rPr lang="en-US" dirty="0">
                <a:solidFill>
                  <a:srgbClr val="00B0F0"/>
                </a:solidFill>
              </a:rPr>
              <a:t>Load Reservation + Store Conditional</a:t>
            </a:r>
            <a:endParaRPr lang="en-CN" dirty="0">
              <a:solidFill>
                <a:srgbClr val="00B0F0"/>
              </a:solidFill>
            </a:endParaRPr>
          </a:p>
        </p:txBody>
      </p:sp>
      <p:sp>
        <p:nvSpPr>
          <p:cNvPr id="4" name="Title 1">
            <a:extLst>
              <a:ext uri="{FF2B5EF4-FFF2-40B4-BE49-F238E27FC236}">
                <a16:creationId xmlns:a16="http://schemas.microsoft.com/office/drawing/2014/main" id="{2C57E385-24A9-4E4A-A098-9635F7A90CC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Atomic Exchange</a:t>
            </a:r>
            <a:r>
              <a:rPr lang="en-CN" kern="0" dirty="0"/>
              <a:t> in RISC-V</a:t>
            </a:r>
          </a:p>
        </p:txBody>
      </p:sp>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a:xfrm>
            <a:off x="0" y="273600"/>
            <a:ext cx="5940000" cy="1143000"/>
          </a:xfrm>
        </p:spPr>
        <p:txBody>
          <a:bodyPr/>
          <a:lstStyle/>
          <a:p>
            <a:r>
              <a:rPr lang="en-CN" dirty="0">
                <a:solidFill>
                  <a:schemeClr val="tx1"/>
                </a:solidFill>
              </a:rPr>
              <a:t>Atomic Exchange</a:t>
            </a:r>
          </a:p>
        </p:txBody>
      </p:sp>
    </p:spTree>
    <p:extLst>
      <p:ext uri="{BB962C8B-B14F-4D97-AF65-F5344CB8AC3E}">
        <p14:creationId xmlns:p14="http://schemas.microsoft.com/office/powerpoint/2010/main" val="66243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F519-A0CC-774E-AD8C-C53477029542}"/>
              </a:ext>
            </a:extLst>
          </p:cNvPr>
          <p:cNvSpPr>
            <a:spLocks noGrp="1"/>
          </p:cNvSpPr>
          <p:nvPr>
            <p:ph type="title"/>
          </p:nvPr>
        </p:nvSpPr>
        <p:spPr/>
        <p:txBody>
          <a:bodyPr/>
          <a:lstStyle/>
          <a:p>
            <a:r>
              <a:rPr lang="en-CN" dirty="0"/>
              <a:t>Loard Reservation: lr</a:t>
            </a:r>
          </a:p>
        </p:txBody>
      </p:sp>
      <p:sp>
        <p:nvSpPr>
          <p:cNvPr id="3" name="Content Placeholder 2">
            <a:extLst>
              <a:ext uri="{FF2B5EF4-FFF2-40B4-BE49-F238E27FC236}">
                <a16:creationId xmlns:a16="http://schemas.microsoft.com/office/drawing/2014/main" id="{E5BC1537-59DA-6948-89E3-613411BC6051}"/>
              </a:ext>
            </a:extLst>
          </p:cNvPr>
          <p:cNvSpPr>
            <a:spLocks noGrp="1"/>
          </p:cNvSpPr>
          <p:nvPr>
            <p:ph idx="1"/>
          </p:nvPr>
        </p:nvSpPr>
        <p:spPr/>
        <p:txBody>
          <a:bodyPr/>
          <a:lstStyle/>
          <a:p>
            <a:r>
              <a:rPr lang="en-US" dirty="0"/>
              <a:t>A</a:t>
            </a:r>
            <a:r>
              <a:rPr lang="en-CN" dirty="0"/>
              <a:t>lso called as load linked/locked</a:t>
            </a:r>
          </a:p>
          <a:p>
            <a:r>
              <a:rPr lang="en-US" dirty="0"/>
              <a:t>Load the contents of memory given by rs1 into </a:t>
            </a:r>
            <a:r>
              <a:rPr lang="en-US" dirty="0" err="1"/>
              <a:t>rd</a:t>
            </a:r>
            <a:endParaRPr lang="en-US" dirty="0"/>
          </a:p>
          <a:p>
            <a:r>
              <a:rPr lang="en-US" dirty="0"/>
              <a:t>Create a reservation on that memory address</a:t>
            </a:r>
            <a:endParaRPr lang="en-CN" dirty="0"/>
          </a:p>
        </p:txBody>
      </p:sp>
    </p:spTree>
    <p:extLst>
      <p:ext uri="{BB962C8B-B14F-4D97-AF65-F5344CB8AC3E}">
        <p14:creationId xmlns:p14="http://schemas.microsoft.com/office/powerpoint/2010/main" val="1432991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CN" dirty="0"/>
              <a:t>Store Conditional: sc</a:t>
            </a:r>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t>If reservation of load is broken by a write to the same memory location, store conditional fails and writes a nonzero to </a:t>
            </a:r>
            <a:r>
              <a:rPr lang="en-US" dirty="0" err="1"/>
              <a:t>rd</a:t>
            </a:r>
            <a:r>
              <a:rPr lang="en-US" dirty="0"/>
              <a:t>;                                    context switch also fails store conditional;</a:t>
            </a:r>
          </a:p>
          <a:p>
            <a:r>
              <a:rPr lang="en-US" dirty="0"/>
              <a:t>If it succeeds, store conditional writes 0</a:t>
            </a:r>
            <a:endParaRPr lang="en-CN" dirty="0"/>
          </a:p>
        </p:txBody>
      </p:sp>
    </p:spTree>
    <p:extLst>
      <p:ext uri="{BB962C8B-B14F-4D97-AF65-F5344CB8AC3E}">
        <p14:creationId xmlns:p14="http://schemas.microsoft.com/office/powerpoint/2010/main" val="3373391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solidFill>
                  <a:srgbClr val="00B0F0"/>
                </a:solidFill>
              </a:rPr>
              <a:t>If reservation of load is broken by a write to the same memory location?</a:t>
            </a:r>
            <a:r>
              <a:rPr lang="en-US" dirty="0"/>
              <a:t> store conditional fails and writes a nonzero to </a:t>
            </a:r>
            <a:r>
              <a:rPr lang="en-US" dirty="0" err="1"/>
              <a:t>rd</a:t>
            </a:r>
            <a:r>
              <a:rPr lang="en-US" dirty="0"/>
              <a:t>;                                    </a:t>
            </a:r>
            <a:r>
              <a:rPr lang="en-US" dirty="0">
                <a:solidFill>
                  <a:srgbClr val="00B0F0"/>
                </a:solidFill>
              </a:rPr>
              <a:t>context switch?</a:t>
            </a:r>
            <a:r>
              <a:rPr lang="en-US" dirty="0"/>
              <a:t> also fails store conditional;</a:t>
            </a:r>
          </a:p>
          <a:p>
            <a:r>
              <a:rPr lang="en-US" dirty="0"/>
              <a:t>If it succeeds, store conditional writes 0</a:t>
            </a:r>
            <a:endParaRPr lang="en-CN" dirty="0"/>
          </a:p>
        </p:txBody>
      </p:sp>
    </p:spTree>
    <p:extLst>
      <p:ext uri="{BB962C8B-B14F-4D97-AF65-F5344CB8AC3E}">
        <p14:creationId xmlns:p14="http://schemas.microsoft.com/office/powerpoint/2010/main" val="203836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Track the address specified by </a:t>
            </a:r>
            <a:r>
              <a:rPr lang="en-US" dirty="0" err="1"/>
              <a:t>lr</a:t>
            </a:r>
            <a:r>
              <a:rPr lang="en-US" dirty="0"/>
              <a:t> in a reserved register</a:t>
            </a:r>
          </a:p>
          <a:p>
            <a:r>
              <a:rPr lang="en-US" dirty="0">
                <a:solidFill>
                  <a:srgbClr val="00B0F0"/>
                </a:solidFill>
              </a:rPr>
              <a:t>If an interrupt occurs or the cache block matching the reserved address is invalidated, clear the reserved register </a:t>
            </a:r>
            <a:endParaRPr lang="en-US" dirty="0"/>
          </a:p>
          <a:p>
            <a:r>
              <a:rPr lang="en-US" dirty="0"/>
              <a:t>If the address of </a:t>
            </a:r>
            <a:r>
              <a:rPr lang="en-US" dirty="0" err="1"/>
              <a:t>sc</a:t>
            </a:r>
            <a:r>
              <a:rPr lang="en-US" dirty="0"/>
              <a:t> matches that in the reserved register, it succeeds;            otherwise, it fails</a:t>
            </a:r>
            <a:endParaRPr lang="en-CN" dirty="0"/>
          </a:p>
        </p:txBody>
      </p:sp>
    </p:spTree>
    <p:extLst>
      <p:ext uri="{BB962C8B-B14F-4D97-AF65-F5344CB8AC3E}">
        <p14:creationId xmlns:p14="http://schemas.microsoft.com/office/powerpoint/2010/main" val="200828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12</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dirty="0"/>
            </a:br>
            <a:r>
              <a:rPr lang="en-US" altLang="zh-CN" dirty="0"/>
              <a:t>Consistency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a:t>
            </a:r>
            <a:r>
              <a:rPr lang="en-CN" dirty="0"/>
              <a:t>Reg[x4]</a:t>
            </a:r>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spTree>
    <p:extLst>
      <p:ext uri="{BB962C8B-B14F-4D97-AF65-F5344CB8AC3E}">
        <p14:creationId xmlns:p14="http://schemas.microsoft.com/office/powerpoint/2010/main" val="31452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F071B-165E-BB48-A7C6-F431F251B1C0}"/>
              </a:ext>
            </a:extLst>
          </p:cNvPr>
          <p:cNvPicPr>
            <a:picLocks noChangeAspect="1"/>
          </p:cNvPicPr>
          <p:nvPr/>
        </p:nvPicPr>
        <p:blipFill>
          <a:blip r:embed="rId3"/>
          <a:stretch>
            <a:fillRect/>
          </a:stretch>
        </p:blipFill>
        <p:spPr>
          <a:xfrm>
            <a:off x="870096" y="2278380"/>
            <a:ext cx="8273904" cy="1536758"/>
          </a:xfrm>
          <a:prstGeom prst="rect">
            <a:avLst/>
          </a:prstGeom>
        </p:spPr>
      </p:pic>
      <p:pic>
        <p:nvPicPr>
          <p:cNvPr id="7" name="Picture 6">
            <a:extLst>
              <a:ext uri="{FF2B5EF4-FFF2-40B4-BE49-F238E27FC236}">
                <a16:creationId xmlns:a16="http://schemas.microsoft.com/office/drawing/2014/main" id="{7954035B-A7DD-5243-AA87-6A0F7F02EA0A}"/>
              </a:ext>
            </a:extLst>
          </p:cNvPr>
          <p:cNvPicPr>
            <a:picLocks noChangeAspect="1"/>
          </p:cNvPicPr>
          <p:nvPr/>
        </p:nvPicPr>
        <p:blipFill>
          <a:blip r:embed="rId3"/>
          <a:stretch>
            <a:fillRect/>
          </a:stretch>
        </p:blipFill>
        <p:spPr>
          <a:xfrm>
            <a:off x="870096" y="2278380"/>
            <a:ext cx="8273904" cy="1536758"/>
          </a:xfrm>
          <a:prstGeom prst="rect">
            <a:avLst/>
          </a:prstGeom>
        </p:spPr>
      </p:pic>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152400" y="274638"/>
            <a:ext cx="9448800" cy="1143000"/>
          </a:xfrm>
        </p:spPr>
        <p:txBody>
          <a:bodyPr/>
          <a:lstStyle/>
          <a:p>
            <a:r>
              <a:rPr lang="en-CN" dirty="0"/>
              <a:t>Atomic Fetch-and-Increment</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 </a:t>
            </a:r>
            <a:r>
              <a:rPr lang="en-CN" dirty="0"/>
              <a:t>Mem[x1] + 1</a:t>
            </a:r>
          </a:p>
        </p:txBody>
      </p:sp>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125600" y="2278380"/>
            <a:ext cx="965200" cy="368300"/>
          </a:xfrm>
          <a:prstGeom prst="rect">
            <a:avLst/>
          </a:prstGeom>
        </p:spPr>
      </p:pic>
    </p:spTree>
    <p:extLst>
      <p:ext uri="{BB962C8B-B14F-4D97-AF65-F5344CB8AC3E}">
        <p14:creationId xmlns:p14="http://schemas.microsoft.com/office/powerpoint/2010/main" val="1985762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5AF1-5A43-5549-8946-A0B5DB6FCBB3}"/>
              </a:ext>
            </a:extLst>
          </p:cNvPr>
          <p:cNvSpPr>
            <a:spLocks noGrp="1"/>
          </p:cNvSpPr>
          <p:nvPr>
            <p:ph type="title"/>
          </p:nvPr>
        </p:nvSpPr>
        <p:spPr/>
        <p:txBody>
          <a:bodyPr/>
          <a:lstStyle/>
          <a:p>
            <a:r>
              <a:rPr lang="en-CN" dirty="0"/>
              <a:t>Spin Locks</a:t>
            </a:r>
          </a:p>
        </p:txBody>
      </p:sp>
      <p:sp>
        <p:nvSpPr>
          <p:cNvPr id="3" name="Content Placeholder 2">
            <a:extLst>
              <a:ext uri="{FF2B5EF4-FFF2-40B4-BE49-F238E27FC236}">
                <a16:creationId xmlns:a16="http://schemas.microsoft.com/office/drawing/2014/main" id="{36E7D382-CA51-2D4F-A558-9AF7AF526266}"/>
              </a:ext>
            </a:extLst>
          </p:cNvPr>
          <p:cNvSpPr>
            <a:spLocks noGrp="1"/>
          </p:cNvSpPr>
          <p:nvPr>
            <p:ph idx="1"/>
          </p:nvPr>
        </p:nvSpPr>
        <p:spPr/>
        <p:txBody>
          <a:bodyPr/>
          <a:lstStyle/>
          <a:p>
            <a:r>
              <a:rPr lang="en-CN" dirty="0"/>
              <a:t>locks that a processor continuously tries to acquire, spinning around a loop until it succeeds</a:t>
            </a:r>
          </a:p>
          <a:p>
            <a:r>
              <a:rPr lang="en-US" dirty="0"/>
              <a:t>e</a:t>
            </a:r>
            <a:r>
              <a:rPr lang="en-CN" dirty="0"/>
              <a:t>xample spin lock with address in x1    EXCH as a macro for </a:t>
            </a:r>
            <a:r>
              <a:rPr lang="en-CN" dirty="0">
                <a:solidFill>
                  <a:schemeClr val="bg1"/>
                </a:solidFill>
              </a:rPr>
              <a:t>atomic exchange</a:t>
            </a:r>
          </a:p>
          <a:p>
            <a:endParaRPr lang="en-CN" dirty="0"/>
          </a:p>
        </p:txBody>
      </p:sp>
      <p:pic>
        <p:nvPicPr>
          <p:cNvPr id="5" name="Picture 4">
            <a:extLst>
              <a:ext uri="{FF2B5EF4-FFF2-40B4-BE49-F238E27FC236}">
                <a16:creationId xmlns:a16="http://schemas.microsoft.com/office/drawing/2014/main" id="{902F7DE9-EA89-4B4A-BBB6-645A0D063F77}"/>
              </a:ext>
            </a:extLst>
          </p:cNvPr>
          <p:cNvPicPr>
            <a:picLocks noChangeAspect="1"/>
          </p:cNvPicPr>
          <p:nvPr/>
        </p:nvPicPr>
        <p:blipFill>
          <a:blip r:embed="rId2"/>
          <a:stretch>
            <a:fillRect/>
          </a:stretch>
        </p:blipFill>
        <p:spPr>
          <a:xfrm>
            <a:off x="914400" y="4229100"/>
            <a:ext cx="8229600" cy="1158240"/>
          </a:xfrm>
          <a:prstGeom prst="rect">
            <a:avLst/>
          </a:prstGeom>
        </p:spPr>
      </p:pic>
      <p:sp>
        <p:nvSpPr>
          <p:cNvPr id="6" name="Content Placeholder 2">
            <a:extLst>
              <a:ext uri="{FF2B5EF4-FFF2-40B4-BE49-F238E27FC236}">
                <a16:creationId xmlns:a16="http://schemas.microsoft.com/office/drawing/2014/main" id="{7BE753A1-88B5-A343-B912-281DA1A6181A}"/>
              </a:ext>
            </a:extLst>
          </p:cNvPr>
          <p:cNvSpPr txBox="1">
            <a:spLocks/>
          </p:cNvSpPr>
          <p:nvPr/>
        </p:nvSpPr>
        <p:spPr bwMode="auto">
          <a:xfrm>
            <a:off x="5173200" y="3646800"/>
            <a:ext cx="36576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t>atomic exchange</a:t>
            </a:r>
          </a:p>
          <a:p>
            <a:pPr eaLnBrk="1" hangingPunct="1">
              <a:buFontTx/>
              <a:buNone/>
              <a:defRPr/>
            </a:pPr>
            <a:r>
              <a:rPr lang="en-US" altLang="zh-CN" b="1" kern="0" dirty="0"/>
              <a:t> </a:t>
            </a:r>
          </a:p>
        </p:txBody>
      </p:sp>
    </p:spTree>
    <p:extLst>
      <p:ext uri="{BB962C8B-B14F-4D97-AF65-F5344CB8AC3E}">
        <p14:creationId xmlns:p14="http://schemas.microsoft.com/office/powerpoint/2010/main" val="2413250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0" y="2851200"/>
            <a:ext cx="9448800" cy="1143000"/>
          </a:xfrm>
        </p:spPr>
        <p:txBody>
          <a:bodyPr/>
          <a:lstStyle/>
          <a:p>
            <a:pPr algn="l"/>
            <a:r>
              <a:rPr lang="en-CN" dirty="0">
                <a:solidFill>
                  <a:schemeClr val="bg1"/>
                </a:solidFill>
              </a:rPr>
              <a:t>Atomic Fetch-and-Increment</a:t>
            </a:r>
          </a:p>
        </p:txBody>
      </p:sp>
      <p:sp>
        <p:nvSpPr>
          <p:cNvPr id="9" name="Content Placeholder 2">
            <a:extLst>
              <a:ext uri="{FF2B5EF4-FFF2-40B4-BE49-F238E27FC236}">
                <a16:creationId xmlns:a16="http://schemas.microsoft.com/office/drawing/2014/main" id="{B7D74227-F6C1-C346-8E7E-AFF97C2B04EF}"/>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atomically interchange a value in a register </a:t>
            </a:r>
          </a:p>
          <a:p>
            <a:pPr eaLnBrk="1" hangingPunct="1">
              <a:buFontTx/>
              <a:buNone/>
              <a:defRPr/>
            </a:pPr>
            <a:r>
              <a:rPr lang="en-US" altLang="zh-CN" kern="0" dirty="0">
                <a:solidFill>
                  <a:srgbClr val="00B0F0"/>
                </a:solidFill>
              </a:rPr>
              <a:t>for a value in memory</a:t>
            </a:r>
          </a:p>
          <a:p>
            <a:pPr eaLnBrk="1" hangingPunct="1">
              <a:buFontTx/>
              <a:buNone/>
              <a:defRPr/>
            </a:pPr>
            <a:r>
              <a:rPr lang="en-US" altLang="zh-CN" b="1" kern="0" dirty="0">
                <a:solidFill>
                  <a:srgbClr val="00B0F0"/>
                </a:solidFill>
              </a:rPr>
              <a:t> </a:t>
            </a:r>
            <a:endParaRPr lang="en-US" altLang="zh-CN" b="1" kern="0" dirty="0">
              <a:solidFill>
                <a:schemeClr val="bg1"/>
              </a:solidFill>
            </a:endParaRPr>
          </a:p>
        </p:txBody>
      </p:sp>
      <p:sp>
        <p:nvSpPr>
          <p:cNvPr id="10" name="Content Placeholder 2">
            <a:extLst>
              <a:ext uri="{FF2B5EF4-FFF2-40B4-BE49-F238E27FC236}">
                <a16:creationId xmlns:a16="http://schemas.microsoft.com/office/drawing/2014/main" id="{4F1C4828-0D96-0E4D-A9CA-C2D7263D9AA3}"/>
              </a:ext>
            </a:extLst>
          </p:cNvPr>
          <p:cNvSpPr txBox="1">
            <a:spLocks/>
          </p:cNvSpPr>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t>atomic exchange</a:t>
            </a:r>
          </a:p>
          <a:p>
            <a:pPr eaLnBrk="1" hangingPunct="1">
              <a:buFontTx/>
              <a:buNone/>
              <a:defRPr/>
            </a:pPr>
            <a:r>
              <a:rPr lang="en-US" altLang="zh-CN" sz="4400" b="1" kern="0" dirty="0">
                <a:solidFill>
                  <a:srgbClr val="00B0F0"/>
                </a:solidFill>
              </a:rPr>
              <a:t> </a:t>
            </a:r>
          </a:p>
        </p:txBody>
      </p:sp>
    </p:spTree>
    <p:extLst>
      <p:ext uri="{BB962C8B-B14F-4D97-AF65-F5344CB8AC3E}">
        <p14:creationId xmlns:p14="http://schemas.microsoft.com/office/powerpoint/2010/main" val="366241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0" y="2851200"/>
            <a:ext cx="9448800" cy="1143000"/>
          </a:xfrm>
        </p:spPr>
        <p:txBody>
          <a:bodyPr/>
          <a:lstStyle/>
          <a:p>
            <a:pPr algn="l"/>
            <a:r>
              <a:rPr lang="en-CN" dirty="0">
                <a:solidFill>
                  <a:schemeClr val="bg1"/>
                </a:solidFill>
              </a:rPr>
              <a:t>Atomic Fetch-and-Increment</a:t>
            </a:r>
          </a:p>
        </p:txBody>
      </p:sp>
      <p:sp>
        <p:nvSpPr>
          <p:cNvPr id="9" name="Content Placeholder 2">
            <a:extLst>
              <a:ext uri="{FF2B5EF4-FFF2-40B4-BE49-F238E27FC236}">
                <a16:creationId xmlns:a16="http://schemas.microsoft.com/office/drawing/2014/main" id="{B7D74227-F6C1-C346-8E7E-AFF97C2B04EF}"/>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atomically interchange a value in a register </a:t>
            </a:r>
          </a:p>
          <a:p>
            <a:pPr eaLnBrk="1" hangingPunct="1">
              <a:buFontTx/>
              <a:buNone/>
              <a:defRPr/>
            </a:pPr>
            <a:r>
              <a:rPr lang="en-US" altLang="zh-CN" kern="0" dirty="0">
                <a:solidFill>
                  <a:srgbClr val="00B0F0"/>
                </a:solidFill>
              </a:rPr>
              <a:t>for a value in memory</a:t>
            </a:r>
          </a:p>
          <a:p>
            <a:pPr eaLnBrk="1" hangingPunct="1">
              <a:buFontTx/>
              <a:buNone/>
              <a:defRPr/>
            </a:pPr>
            <a:r>
              <a:rPr lang="en-US" altLang="zh-CN" kern="0" dirty="0">
                <a:solidFill>
                  <a:srgbClr val="00B0F0"/>
                </a:solidFill>
              </a:rPr>
              <a:t>remember cache and cache </a:t>
            </a:r>
            <a:r>
              <a:rPr lang="en-US" altLang="zh-CN" kern="0" dirty="0">
                <a:solidFill>
                  <a:schemeClr val="bg1"/>
                </a:solidFill>
              </a:rPr>
              <a:t>coherence</a:t>
            </a:r>
            <a:r>
              <a:rPr lang="en-US" altLang="zh-CN" kern="0" dirty="0">
                <a:solidFill>
                  <a:srgbClr val="00B0F0"/>
                </a:solidFill>
              </a:rPr>
              <a:t>?</a:t>
            </a:r>
          </a:p>
          <a:p>
            <a:pPr eaLnBrk="1" hangingPunct="1">
              <a:buFontTx/>
              <a:buNone/>
              <a:defRPr/>
            </a:pPr>
            <a:r>
              <a:rPr lang="en-US" altLang="zh-CN" b="1" kern="0" dirty="0">
                <a:solidFill>
                  <a:srgbClr val="00B0F0"/>
                </a:solidFill>
              </a:rPr>
              <a:t> </a:t>
            </a:r>
            <a:endParaRPr lang="en-US" altLang="zh-CN" b="1" kern="0" dirty="0">
              <a:solidFill>
                <a:schemeClr val="bg1"/>
              </a:solidFill>
            </a:endParaRPr>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781600" y="4921200"/>
            <a:ext cx="25908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00B0F0"/>
                </a:solidFill>
              </a:rPr>
              <a:t>coherence</a:t>
            </a:r>
          </a:p>
          <a:p>
            <a:pPr eaLnBrk="1" hangingPunct="1">
              <a:buFontTx/>
              <a:buNone/>
              <a:defRPr/>
            </a:pPr>
            <a:r>
              <a:rPr lang="en-US" altLang="zh-CN" b="1" kern="0" dirty="0">
                <a:solidFill>
                  <a:srgbClr val="00B0F0"/>
                </a:solidFill>
              </a:rPr>
              <a:t> </a:t>
            </a:r>
            <a:endParaRPr lang="en-US" altLang="zh-CN" b="1" kern="0" dirty="0">
              <a:solidFill>
                <a:schemeClr val="bg1"/>
              </a:solidFill>
            </a:endParaRPr>
          </a:p>
        </p:txBody>
      </p:sp>
      <p:sp>
        <p:nvSpPr>
          <p:cNvPr id="6" name="Content Placeholder 2">
            <a:extLst>
              <a:ext uri="{FF2B5EF4-FFF2-40B4-BE49-F238E27FC236}">
                <a16:creationId xmlns:a16="http://schemas.microsoft.com/office/drawing/2014/main" id="{593ADFA5-6FBF-3240-A136-4350C3F372A3}"/>
              </a:ext>
            </a:extLst>
          </p:cNvPr>
          <p:cNvSpPr txBox="1">
            <a:spLocks/>
          </p:cNvSpPr>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t>atomic exchange</a:t>
            </a:r>
          </a:p>
          <a:p>
            <a:pPr eaLnBrk="1" hangingPunct="1">
              <a:buFontTx/>
              <a:buNone/>
              <a:defRPr/>
            </a:pPr>
            <a:r>
              <a:rPr lang="en-US" altLang="zh-CN" sz="4400" b="1" kern="0" dirty="0">
                <a:solidFill>
                  <a:srgbClr val="00B0F0"/>
                </a:solidFill>
              </a:rPr>
              <a:t> </a:t>
            </a:r>
          </a:p>
        </p:txBody>
      </p:sp>
    </p:spTree>
    <p:extLst>
      <p:ext uri="{BB962C8B-B14F-4D97-AF65-F5344CB8AC3E}">
        <p14:creationId xmlns:p14="http://schemas.microsoft.com/office/powerpoint/2010/main" val="241026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spTree>
    <p:extLst>
      <p:ext uri="{BB962C8B-B14F-4D97-AF65-F5344CB8AC3E}">
        <p14:creationId xmlns:p14="http://schemas.microsoft.com/office/powerpoint/2010/main" val="172545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spTree>
    <p:extLst>
      <p:ext uri="{BB962C8B-B14F-4D97-AF65-F5344CB8AC3E}">
        <p14:creationId xmlns:p14="http://schemas.microsoft.com/office/powerpoint/2010/main" val="387046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614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w</a:t>
            </a:r>
            <a:r>
              <a:rPr lang="en-CN" altLang="zh-CN" sz="2400" b="1" kern="0" dirty="0">
                <a:solidFill>
                  <a:srgbClr val="00B0F0"/>
                </a:solidFill>
              </a:rPr>
              <a:t>rite invalidate</a:t>
            </a:r>
            <a:endParaRPr lang="en-US" altLang="zh-CN" sz="2400" kern="0" dirty="0">
              <a:solidFill>
                <a:srgbClr val="00B0F0"/>
              </a:solidFill>
            </a:endParaRPr>
          </a:p>
        </p:txBody>
      </p:sp>
    </p:spTree>
    <p:extLst>
      <p:ext uri="{BB962C8B-B14F-4D97-AF65-F5344CB8AC3E}">
        <p14:creationId xmlns:p14="http://schemas.microsoft.com/office/powerpoint/2010/main" val="601072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P0</a:t>
            </a:r>
            <a:r>
              <a:rPr lang="zh-CN" altLang="en-US" sz="2400" b="1" kern="0" dirty="0">
                <a:solidFill>
                  <a:srgbClr val="00B0F0"/>
                </a:solidFill>
              </a:rPr>
              <a:t> </a:t>
            </a:r>
            <a:r>
              <a:rPr lang="en-US" altLang="zh-CN" sz="2400" b="1" kern="0" dirty="0">
                <a:solidFill>
                  <a:srgbClr val="00B0F0"/>
                </a:solidFill>
              </a:rPr>
              <a:t>exits and unlocks</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1842360"/>
            <a:ext cx="9144000" cy="128183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6985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P1 and P2 race</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3096000"/>
            <a:ext cx="9144000" cy="172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466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Tree>
    <p:extLst>
      <p:ext uri="{BB962C8B-B14F-4D97-AF65-F5344CB8AC3E}">
        <p14:creationId xmlns:p14="http://schemas.microsoft.com/office/powerpoint/2010/main" val="177842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P2 wins and enters critical section</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4825200"/>
            <a:ext cx="9144000" cy="1423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309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P1 fails and spins to wait</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5562600"/>
            <a:ext cx="9144000" cy="12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255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129600" y="1066800"/>
            <a:ext cx="899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err="1">
                <a:solidFill>
                  <a:srgbClr val="92D050"/>
                </a:solidFill>
              </a:rPr>
              <a:t>lr</a:t>
            </a:r>
            <a:r>
              <a:rPr lang="en-US" altLang="zh-CN" sz="2400" b="1" kern="0" dirty="0">
                <a:solidFill>
                  <a:srgbClr val="92D050"/>
                </a:solidFill>
              </a:rPr>
              <a:t> causes no bus traffic;                                </a:t>
            </a:r>
            <a:r>
              <a:rPr lang="en-US" altLang="zh-CN" sz="2400" b="1" kern="0" dirty="0" err="1">
                <a:solidFill>
                  <a:srgbClr val="FFC000"/>
                </a:solidFill>
              </a:rPr>
              <a:t>ld</a:t>
            </a:r>
            <a:r>
              <a:rPr lang="en-US" altLang="zh-CN" sz="2400" b="1" kern="0" dirty="0">
                <a:solidFill>
                  <a:srgbClr val="FFC000"/>
                </a:solidFill>
              </a:rPr>
              <a:t> does;</a:t>
            </a:r>
            <a:endParaRPr lang="en-US" altLang="zh-CN" sz="2400" kern="0" dirty="0">
              <a:solidFill>
                <a:srgbClr val="FFC000"/>
              </a:solidFill>
            </a:endParaRPr>
          </a:p>
        </p:txBody>
      </p:sp>
    </p:spTree>
    <p:extLst>
      <p:ext uri="{BB962C8B-B14F-4D97-AF65-F5344CB8AC3E}">
        <p14:creationId xmlns:p14="http://schemas.microsoft.com/office/powerpoint/2010/main" val="4070266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0" y="1813675"/>
            <a:ext cx="9144000" cy="1907564"/>
          </a:xfrm>
          <a:prstGeom prst="rect">
            <a:avLst/>
          </a:prstGeom>
        </p:spPr>
      </p:pic>
      <p:pic>
        <p:nvPicPr>
          <p:cNvPr id="3" name="Picture 2">
            <a:extLst>
              <a:ext uri="{FF2B5EF4-FFF2-40B4-BE49-F238E27FC236}">
                <a16:creationId xmlns:a16="http://schemas.microsoft.com/office/drawing/2014/main" id="{4F7426A1-A1DA-164A-974A-85CA503C5376}"/>
              </a:ext>
            </a:extLst>
          </p:cNvPr>
          <p:cNvPicPr>
            <a:picLocks noChangeAspect="1"/>
          </p:cNvPicPr>
          <p:nvPr/>
        </p:nvPicPr>
        <p:blipFill>
          <a:blip r:embed="rId4"/>
          <a:stretch>
            <a:fillRect/>
          </a:stretch>
        </p:blipFill>
        <p:spPr>
          <a:xfrm>
            <a:off x="0" y="4118314"/>
            <a:ext cx="8915400" cy="1922689"/>
          </a:xfrm>
          <a:prstGeom prst="rect">
            <a:avLst/>
          </a:prstGeom>
        </p:spPr>
      </p:pic>
      <p:cxnSp>
        <p:nvCxnSpPr>
          <p:cNvPr id="12" name="Curved Connector 11">
            <a:extLst>
              <a:ext uri="{FF2B5EF4-FFF2-40B4-BE49-F238E27FC236}">
                <a16:creationId xmlns:a16="http://schemas.microsoft.com/office/drawing/2014/main" id="{AF9F40A8-A1C6-4D47-BDE5-D26D4D3279F8}"/>
              </a:ext>
            </a:extLst>
          </p:cNvPr>
          <p:cNvCxnSpPr>
            <a:cxnSpLocks/>
            <a:stCxn id="9" idx="2"/>
            <a:endCxn id="10" idx="2"/>
          </p:cNvCxnSpPr>
          <p:nvPr/>
        </p:nvCxnSpPr>
        <p:spPr>
          <a:xfrm rot="10800000" flipV="1">
            <a:off x="1600200" y="1981199"/>
            <a:ext cx="12700" cy="2295725"/>
          </a:xfrm>
          <a:prstGeom prst="curvedConnector3">
            <a:avLst>
              <a:gd name="adj1" fmla="val 6216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BB2BBEF-309D-6E44-A8EE-FD49A513F124}"/>
              </a:ext>
            </a:extLst>
          </p:cNvPr>
          <p:cNvSpPr/>
          <p:nvPr/>
        </p:nvSpPr>
        <p:spPr>
          <a:xfrm>
            <a:off x="1600200" y="1752600"/>
            <a:ext cx="533400" cy="4572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Oval 9">
            <a:extLst>
              <a:ext uri="{FF2B5EF4-FFF2-40B4-BE49-F238E27FC236}">
                <a16:creationId xmlns:a16="http://schemas.microsoft.com/office/drawing/2014/main" id="{AE338B0F-83D1-844E-9A7F-71341B96B116}"/>
              </a:ext>
            </a:extLst>
          </p:cNvPr>
          <p:cNvSpPr/>
          <p:nvPr/>
        </p:nvSpPr>
        <p:spPr>
          <a:xfrm>
            <a:off x="1600200" y="4048325"/>
            <a:ext cx="533400"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Content Placeholder 2">
            <a:extLst>
              <a:ext uri="{FF2B5EF4-FFF2-40B4-BE49-F238E27FC236}">
                <a16:creationId xmlns:a16="http://schemas.microsoft.com/office/drawing/2014/main" id="{1D2ADCE4-2C2B-3C43-843E-1EBFBA106036}"/>
              </a:ext>
            </a:extLst>
          </p:cNvPr>
          <p:cNvSpPr txBox="1">
            <a:spLocks/>
          </p:cNvSpPr>
          <p:nvPr/>
        </p:nvSpPr>
        <p:spPr bwMode="auto">
          <a:xfrm>
            <a:off x="129600" y="1066800"/>
            <a:ext cx="90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92D050"/>
                </a:solidFill>
              </a:rPr>
              <a:t>replace </a:t>
            </a:r>
            <a:r>
              <a:rPr lang="en-US" altLang="zh-CN" sz="2400" b="1" kern="0" dirty="0" err="1">
                <a:solidFill>
                  <a:srgbClr val="92D050"/>
                </a:solidFill>
              </a:rPr>
              <a:t>ld</a:t>
            </a:r>
            <a:r>
              <a:rPr lang="en-US" altLang="zh-CN" sz="2400" b="1" kern="0" dirty="0">
                <a:solidFill>
                  <a:srgbClr val="92D050"/>
                </a:solidFill>
              </a:rPr>
              <a:t> with </a:t>
            </a:r>
            <a:r>
              <a:rPr lang="en-US" altLang="zh-CN" sz="2400" b="1" kern="0" dirty="0" err="1">
                <a:solidFill>
                  <a:srgbClr val="92D050"/>
                </a:solidFill>
              </a:rPr>
              <a:t>lr</a:t>
            </a:r>
            <a:r>
              <a:rPr lang="en-US" altLang="zh-CN" sz="2400" b="1" kern="0" dirty="0">
                <a:solidFill>
                  <a:srgbClr val="92D050"/>
                </a:solidFill>
              </a:rPr>
              <a:t> for optimizing bandwidth</a:t>
            </a:r>
            <a:r>
              <a:rPr lang="zh-CN" altLang="en-US" sz="2400" b="1" kern="0" dirty="0">
                <a:solidFill>
                  <a:srgbClr val="92D050"/>
                </a:solidFill>
              </a:rPr>
              <a:t> </a:t>
            </a:r>
            <a:endParaRPr lang="en-US" altLang="zh-CN" sz="2400" kern="0" dirty="0">
              <a:solidFill>
                <a:srgbClr val="92D050"/>
              </a:solidFill>
            </a:endParaRPr>
          </a:p>
        </p:txBody>
      </p:sp>
    </p:spTree>
    <p:extLst>
      <p:ext uri="{BB962C8B-B14F-4D97-AF65-F5344CB8AC3E}">
        <p14:creationId xmlns:p14="http://schemas.microsoft.com/office/powerpoint/2010/main" val="234100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Order all </a:t>
            </a:r>
            <a:r>
              <a:rPr lang="en-CN" dirty="0"/>
              <a:t>accesses to shared data by synchronization operations</a:t>
            </a:r>
          </a:p>
          <a:p>
            <a:r>
              <a:rPr lang="en-CN" dirty="0"/>
              <a:t>Separate a write of a variable by one processor and a read/write acess of that variable by another processor by a pair of synchronization operations:        one afte the write by the writing processor (e.g., unlock);                   one before the access by the second processor (e.g., lock); </a:t>
            </a:r>
          </a:p>
        </p:txBody>
      </p:sp>
    </p:spTree>
    <p:extLst>
      <p:ext uri="{BB962C8B-B14F-4D97-AF65-F5344CB8AC3E}">
        <p14:creationId xmlns:p14="http://schemas.microsoft.com/office/powerpoint/2010/main" val="696956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data-race-free</a:t>
            </a:r>
            <a:r>
              <a:rPr lang="en-CN" dirty="0"/>
              <a:t> programm</a:t>
            </a:r>
          </a:p>
          <a:p>
            <a:r>
              <a:rPr lang="en-US" dirty="0"/>
              <a:t>D</a:t>
            </a:r>
            <a:r>
              <a:rPr lang="en-CN" dirty="0"/>
              <a:t>ata races:                                      variables may be updated without ordering by synchronization, leading to unpredictable execution outcome that depends on the relative speed of the processors;</a:t>
            </a:r>
          </a:p>
        </p:txBody>
      </p:sp>
    </p:spTree>
    <p:extLst>
      <p:ext uri="{BB962C8B-B14F-4D97-AF65-F5344CB8AC3E}">
        <p14:creationId xmlns:p14="http://schemas.microsoft.com/office/powerpoint/2010/main" val="2319298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data-race-free</a:t>
            </a:r>
            <a:r>
              <a:rPr lang="en-CN" dirty="0"/>
              <a:t> programm</a:t>
            </a:r>
          </a:p>
          <a:p>
            <a:r>
              <a:rPr lang="en-US" dirty="0"/>
              <a:t>D</a:t>
            </a:r>
            <a:r>
              <a:rPr lang="en-CN" dirty="0"/>
              <a:t>ata races:                                      </a:t>
            </a:r>
            <a:r>
              <a:rPr lang="en-CN" dirty="0">
                <a:solidFill>
                  <a:srgbClr val="00B0F0"/>
                </a:solidFill>
              </a:rPr>
              <a:t>shared data </a:t>
            </a:r>
            <a:r>
              <a:rPr lang="en-CN" dirty="0"/>
              <a:t>may be updated without ordering by synchronization, leading to unpredictable execution outcome that depends on the relative speed of the processors;</a:t>
            </a:r>
          </a:p>
        </p:txBody>
      </p:sp>
    </p:spTree>
    <p:extLst>
      <p:ext uri="{BB962C8B-B14F-4D97-AF65-F5344CB8AC3E}">
        <p14:creationId xmlns:p14="http://schemas.microsoft.com/office/powerpoint/2010/main" val="2751389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what about unshared data?</a:t>
            </a:r>
          </a:p>
        </p:txBody>
      </p:sp>
    </p:spTree>
    <p:extLst>
      <p:ext uri="{BB962C8B-B14F-4D97-AF65-F5344CB8AC3E}">
        <p14:creationId xmlns:p14="http://schemas.microsoft.com/office/powerpoint/2010/main" val="116052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should they be ordered?</a:t>
            </a:r>
          </a:p>
        </p:txBody>
      </p:sp>
    </p:spTree>
    <p:extLst>
      <p:ext uri="{BB962C8B-B14F-4D97-AF65-F5344CB8AC3E}">
        <p14:creationId xmlns:p14="http://schemas.microsoft.com/office/powerpoint/2010/main" val="3390399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especially on multiprocessor</a:t>
            </a:r>
          </a:p>
        </p:txBody>
      </p:sp>
    </p:spTree>
    <p:extLst>
      <p:ext uri="{BB962C8B-B14F-4D97-AF65-F5344CB8AC3E}">
        <p14:creationId xmlns:p14="http://schemas.microsoft.com/office/powerpoint/2010/main" val="197007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4" name="Content Placeholder 2">
            <a:extLst>
              <a:ext uri="{FF2B5EF4-FFF2-40B4-BE49-F238E27FC236}">
                <a16:creationId xmlns:a16="http://schemas.microsoft.com/office/drawing/2014/main" id="{F03EE7E8-5420-414D-B5DA-9E4B4684A392}"/>
              </a:ext>
            </a:extLst>
          </p:cNvPr>
          <p:cNvSpPr txBox="1">
            <a:spLocks/>
          </p:cNvSpPr>
          <p:nvPr/>
        </p:nvSpPr>
        <p:spPr bwMode="auto">
          <a:xfrm>
            <a:off x="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 </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1442B600-3984-8B40-AF6E-FA38912636CF}"/>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if (A == 0)…</a:t>
            </a:r>
            <a:endParaRPr lang="en-US" altLang="zh-CN" kern="0" dirty="0">
              <a:solidFill>
                <a:schemeClr val="bg1"/>
              </a:solidFill>
            </a:endParaRPr>
          </a:p>
        </p:txBody>
      </p:sp>
      <p:sp>
        <p:nvSpPr>
          <p:cNvPr id="6" name="Content Placeholder 2">
            <a:extLst>
              <a:ext uri="{FF2B5EF4-FFF2-40B4-BE49-F238E27FC236}">
                <a16:creationId xmlns:a16="http://schemas.microsoft.com/office/drawing/2014/main" id="{A96BD672-45BE-3648-B97D-A8A73F7298FA}"/>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7" name="Content Placeholder 2">
            <a:extLst>
              <a:ext uri="{FF2B5EF4-FFF2-40B4-BE49-F238E27FC236}">
                <a16:creationId xmlns:a16="http://schemas.microsoft.com/office/drawing/2014/main" id="{7EEF2036-FE43-B543-859F-B8DFFD4AA028}"/>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A = 1;</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if (A == 1)…</a:t>
            </a:r>
          </a:p>
        </p:txBody>
      </p:sp>
    </p:spTree>
    <p:extLst>
      <p:ext uri="{BB962C8B-B14F-4D97-AF65-F5344CB8AC3E}">
        <p14:creationId xmlns:p14="http://schemas.microsoft.com/office/powerpoint/2010/main" val="3155056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the result of any execution to be same as though in-order co-processor memory accesses and arbitrarily-interleaved cross-processor memory accesses are enforced</a:t>
            </a:r>
            <a:endParaRPr lang="en-CN" dirty="0"/>
          </a:p>
        </p:txBody>
      </p:sp>
    </p:spTree>
    <p:extLst>
      <p:ext uri="{BB962C8B-B14F-4D97-AF65-F5344CB8AC3E}">
        <p14:creationId xmlns:p14="http://schemas.microsoft.com/office/powerpoint/2010/main" val="3588168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Tree>
    <p:extLst>
      <p:ext uri="{BB962C8B-B14F-4D97-AF65-F5344CB8AC3E}">
        <p14:creationId xmlns:p14="http://schemas.microsoft.com/office/powerpoint/2010/main" val="4225731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
        <p:nvSpPr>
          <p:cNvPr id="4" name="Content Placeholder 2">
            <a:extLst>
              <a:ext uri="{FF2B5EF4-FFF2-40B4-BE49-F238E27FC236}">
                <a16:creationId xmlns:a16="http://schemas.microsoft.com/office/drawing/2014/main" id="{0067C68D-10AF-6043-A2B3-715EC0F13B06}"/>
              </a:ext>
            </a:extLst>
          </p:cNvPr>
          <p:cNvSpPr txBox="1">
            <a:spLocks/>
          </p:cNvSpPr>
          <p:nvPr/>
        </p:nvSpPr>
        <p:spPr bwMode="auto">
          <a:xfrm>
            <a:off x="7920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 </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547F46C3-7505-CF49-8B85-36D4D83D4528}"/>
              </a:ext>
            </a:extLst>
          </p:cNvPr>
          <p:cNvSpPr txBox="1">
            <a:spLocks/>
          </p:cNvSpPr>
          <p:nvPr/>
        </p:nvSpPr>
        <p:spPr bwMode="auto">
          <a:xfrm>
            <a:off x="20088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A = 1;</a:t>
            </a:r>
          </a:p>
          <a:p>
            <a:pPr eaLnBrk="1" hangingPunct="1">
              <a:buFontTx/>
              <a:buNone/>
              <a:defRPr/>
            </a:pPr>
            <a:r>
              <a:rPr lang="en-US" altLang="zh-CN" kern="0" dirty="0">
                <a:solidFill>
                  <a:srgbClr val="00B0F0"/>
                </a:solidFill>
              </a:rPr>
              <a:t>if (B == 0)…</a:t>
            </a:r>
            <a:endParaRPr lang="en-US" altLang="zh-CN" kern="0" dirty="0">
              <a:solidFill>
                <a:schemeClr val="bg1"/>
              </a:solidFill>
            </a:endParaRPr>
          </a:p>
        </p:txBody>
      </p:sp>
      <p:sp>
        <p:nvSpPr>
          <p:cNvPr id="6" name="Content Placeholder 2">
            <a:extLst>
              <a:ext uri="{FF2B5EF4-FFF2-40B4-BE49-F238E27FC236}">
                <a16:creationId xmlns:a16="http://schemas.microsoft.com/office/drawing/2014/main" id="{87680174-FE18-F34E-AE3C-9DB432D65524}"/>
              </a:ext>
            </a:extLst>
          </p:cNvPr>
          <p:cNvSpPr txBox="1">
            <a:spLocks/>
          </p:cNvSpPr>
          <p:nvPr/>
        </p:nvSpPr>
        <p:spPr bwMode="auto">
          <a:xfrm>
            <a:off x="52092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7" name="Content Placeholder 2">
            <a:extLst>
              <a:ext uri="{FF2B5EF4-FFF2-40B4-BE49-F238E27FC236}">
                <a16:creationId xmlns:a16="http://schemas.microsoft.com/office/drawing/2014/main" id="{61B0B136-C0CA-184E-A089-5174FBCE744E}"/>
              </a:ext>
            </a:extLst>
          </p:cNvPr>
          <p:cNvSpPr txBox="1">
            <a:spLocks/>
          </p:cNvSpPr>
          <p:nvPr/>
        </p:nvSpPr>
        <p:spPr bwMode="auto">
          <a:xfrm>
            <a:off x="64260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B = 0;</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B = 1;</a:t>
            </a:r>
          </a:p>
          <a:p>
            <a:pPr eaLnBrk="1" hangingPunct="1">
              <a:buFontTx/>
              <a:buNone/>
              <a:defRPr/>
            </a:pPr>
            <a:r>
              <a:rPr lang="en-US" altLang="zh-CN" kern="0" dirty="0">
                <a:solidFill>
                  <a:srgbClr val="92D050"/>
                </a:solidFill>
              </a:rPr>
              <a:t>if (A == 0)…</a:t>
            </a:r>
          </a:p>
        </p:txBody>
      </p:sp>
      <p:sp>
        <p:nvSpPr>
          <p:cNvPr id="8" name="Content Placeholder 2">
            <a:extLst>
              <a:ext uri="{FF2B5EF4-FFF2-40B4-BE49-F238E27FC236}">
                <a16:creationId xmlns:a16="http://schemas.microsoft.com/office/drawing/2014/main" id="{DFEA1EF1-CAC2-694C-B5F9-CBEA56866A18}"/>
              </a:ext>
            </a:extLst>
          </p:cNvPr>
          <p:cNvSpPr txBox="1">
            <a:spLocks/>
          </p:cNvSpPr>
          <p:nvPr/>
        </p:nvSpPr>
        <p:spPr bwMode="auto">
          <a:xfrm>
            <a:off x="806400" y="1066800"/>
            <a:ext cx="827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92D050"/>
                </a:solidFill>
              </a:rPr>
              <a:t>require to complete A=1/B=1 before L1/L2</a:t>
            </a:r>
            <a:endParaRPr lang="en-US" altLang="zh-CN" sz="2400" kern="0" dirty="0">
              <a:solidFill>
                <a:srgbClr val="92D050"/>
              </a:solidFill>
            </a:endParaRPr>
          </a:p>
        </p:txBody>
      </p:sp>
    </p:spTree>
    <p:extLst>
      <p:ext uri="{BB962C8B-B14F-4D97-AF65-F5344CB8AC3E}">
        <p14:creationId xmlns:p14="http://schemas.microsoft.com/office/powerpoint/2010/main" val="3294173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p:txBody>
      </p:sp>
    </p:spTree>
    <p:extLst>
      <p:ext uri="{BB962C8B-B14F-4D97-AF65-F5344CB8AC3E}">
        <p14:creationId xmlns:p14="http://schemas.microsoft.com/office/powerpoint/2010/main" val="3197232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a:p>
            <a:r>
              <a:rPr lang="en-US" dirty="0">
                <a:solidFill>
                  <a:srgbClr val="FFC000"/>
                </a:solidFill>
              </a:rPr>
              <a:t>Potentially high overhead</a:t>
            </a:r>
            <a:endParaRPr lang="en-CN" dirty="0">
              <a:solidFill>
                <a:srgbClr val="FFC000"/>
              </a:solidFill>
            </a:endParaRPr>
          </a:p>
        </p:txBody>
      </p:sp>
    </p:spTree>
    <p:extLst>
      <p:ext uri="{BB962C8B-B14F-4D97-AF65-F5344CB8AC3E}">
        <p14:creationId xmlns:p14="http://schemas.microsoft.com/office/powerpoint/2010/main" val="467238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a:t>
            </a:r>
            <a:r>
              <a:rPr lang="en-US" altLang="zh-CN" sz="3600" dirty="0"/>
              <a:t> </a:t>
            </a:r>
            <a:r>
              <a:rPr lang="en-US" altLang="zh-CN" dirty="0"/>
              <a:t>to</a:t>
            </a:r>
            <a:r>
              <a:rPr lang="en-US" altLang="zh-CN" sz="3600" dirty="0"/>
              <a:t> </a:t>
            </a:r>
            <a:r>
              <a:rPr lang="en-US" altLang="zh-CN" dirty="0"/>
              <a:t>speedup</a:t>
            </a:r>
            <a:r>
              <a:rPr lang="en-US" altLang="zh-CN" sz="3200" dirty="0"/>
              <a:t> </a:t>
            </a:r>
            <a:r>
              <a:rPr lang="en-US" altLang="zh-CN" dirty="0"/>
              <a:t>consistency?</a:t>
            </a:r>
          </a:p>
        </p:txBody>
      </p:sp>
    </p:spTree>
    <p:extLst>
      <p:ext uri="{BB962C8B-B14F-4D97-AF65-F5344CB8AC3E}">
        <p14:creationId xmlns:p14="http://schemas.microsoft.com/office/powerpoint/2010/main" val="3844401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0206-8574-8240-B3A6-64EDF241FBC1}"/>
              </a:ext>
            </a:extLst>
          </p:cNvPr>
          <p:cNvSpPr>
            <a:spLocks noGrp="1"/>
          </p:cNvSpPr>
          <p:nvPr>
            <p:ph type="title"/>
          </p:nvPr>
        </p:nvSpPr>
        <p:spPr/>
        <p:txBody>
          <a:bodyPr/>
          <a:lstStyle/>
          <a:p>
            <a:r>
              <a:rPr lang="en-CN" dirty="0"/>
              <a:t>Relaxed Consistency</a:t>
            </a:r>
          </a:p>
        </p:txBody>
      </p:sp>
      <p:sp>
        <p:nvSpPr>
          <p:cNvPr id="3" name="Content Placeholder 2">
            <a:extLst>
              <a:ext uri="{FF2B5EF4-FFF2-40B4-BE49-F238E27FC236}">
                <a16:creationId xmlns:a16="http://schemas.microsoft.com/office/drawing/2014/main" id="{951E5EC8-40B7-7C41-8DB4-8B761667FAD8}"/>
              </a:ext>
            </a:extLst>
          </p:cNvPr>
          <p:cNvSpPr>
            <a:spLocks noGrp="1"/>
          </p:cNvSpPr>
          <p:nvPr>
            <p:ph idx="1"/>
          </p:nvPr>
        </p:nvSpPr>
        <p:spPr/>
        <p:txBody>
          <a:bodyPr/>
          <a:lstStyle/>
          <a:p>
            <a:r>
              <a:rPr lang="en-US" dirty="0"/>
              <a:t>A</a:t>
            </a:r>
            <a:r>
              <a:rPr lang="en-CN" dirty="0"/>
              <a:t>llow reads and writes to complete out of order</a:t>
            </a:r>
          </a:p>
          <a:p>
            <a:r>
              <a:rPr lang="en-US" dirty="0"/>
              <a:t>U</a:t>
            </a:r>
            <a:r>
              <a:rPr lang="en-CN" dirty="0"/>
              <a:t>se synchronization operations to enforce ordering so that a synchronized program behaves as though the processor were sequentially consistent</a:t>
            </a:r>
          </a:p>
        </p:txBody>
      </p:sp>
    </p:spTree>
    <p:extLst>
      <p:ext uri="{BB962C8B-B14F-4D97-AF65-F5344CB8AC3E}">
        <p14:creationId xmlns:p14="http://schemas.microsoft.com/office/powerpoint/2010/main" val="362158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p:txBody>
          <a:bodyPr/>
          <a:lstStyle/>
          <a:p>
            <a:r>
              <a:rPr lang="en-CN" dirty="0"/>
              <a:t>X </a:t>
            </a:r>
            <a:r>
              <a:rPr lang="en-CN" dirty="0">
                <a:sym typeface="Wingdings" pitchFamily="2" charset="2"/>
              </a:rPr>
              <a:t> Y                                                operation X must complete before operation Y</a:t>
            </a:r>
          </a:p>
          <a:p>
            <a:endParaRPr lang="en-CN" dirty="0">
              <a:sym typeface="Wingdings" pitchFamily="2" charset="2"/>
            </a:endParaRPr>
          </a:p>
          <a:p>
            <a:r>
              <a:rPr lang="en-US" dirty="0">
                <a:solidFill>
                  <a:srgbClr val="00B0F0"/>
                </a:solidFill>
                <a:sym typeface="Wingdings" pitchFamily="2" charset="2"/>
              </a:rPr>
              <a:t>Ordinary orderings:</a:t>
            </a:r>
            <a:r>
              <a:rPr lang="en-US" dirty="0">
                <a:sym typeface="Wingdings" pitchFamily="2" charset="2"/>
              </a:rPr>
              <a:t>                             R  W, R  R, W  R, W  W</a:t>
            </a:r>
            <a:endParaRPr lang="en-CN" dirty="0">
              <a:sym typeface="Wingdings" pitchFamily="2" charset="2"/>
            </a:endParaRPr>
          </a:p>
          <a:p>
            <a:endParaRPr lang="en-CN" dirty="0">
              <a:sym typeface="Wingdings" pitchFamily="2" charset="2"/>
            </a:endParaRPr>
          </a:p>
          <a:p>
            <a:r>
              <a:rPr lang="en-CN" dirty="0">
                <a:solidFill>
                  <a:srgbClr val="00B0F0"/>
                </a:solidFill>
                <a:sym typeface="Wingdings" pitchFamily="2" charset="2"/>
              </a:rPr>
              <a:t>Synchronization orderings:</a:t>
            </a:r>
            <a:r>
              <a:rPr lang="en-CN" dirty="0">
                <a:sym typeface="Wingdings" pitchFamily="2" charset="2"/>
              </a:rPr>
              <a:t>                  sync ops versus R/W/syncops</a:t>
            </a:r>
            <a:endParaRPr lang="en-CN" dirty="0"/>
          </a:p>
        </p:txBody>
      </p:sp>
    </p:spTree>
    <p:extLst>
      <p:ext uri="{BB962C8B-B14F-4D97-AF65-F5344CB8AC3E}">
        <p14:creationId xmlns:p14="http://schemas.microsoft.com/office/powerpoint/2010/main" val="2234193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91440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Tree>
    <p:extLst>
      <p:ext uri="{BB962C8B-B14F-4D97-AF65-F5344CB8AC3E}">
        <p14:creationId xmlns:p14="http://schemas.microsoft.com/office/powerpoint/2010/main" val="1584371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89916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
        <p:nvSpPr>
          <p:cNvPr id="4" name="Content Placeholder 2">
            <a:extLst>
              <a:ext uri="{FF2B5EF4-FFF2-40B4-BE49-F238E27FC236}">
                <a16:creationId xmlns:a16="http://schemas.microsoft.com/office/drawing/2014/main" id="{CA166D8C-270D-404F-86E2-04BBB6A1D838}"/>
              </a:ext>
            </a:extLst>
          </p:cNvPr>
          <p:cNvSpPr txBox="1">
            <a:spLocks/>
          </p:cNvSpPr>
          <p:nvPr/>
        </p:nvSpPr>
        <p:spPr bwMode="auto">
          <a:xfrm>
            <a:off x="1512000" y="1066800"/>
            <a:ext cx="75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92D050"/>
                </a:solidFill>
              </a:rPr>
              <a:t>unshared</a:t>
            </a:r>
            <a:r>
              <a:rPr lang="zh-CN" altLang="en-US" b="1" kern="0" dirty="0">
                <a:solidFill>
                  <a:srgbClr val="92D050"/>
                </a:solidFill>
              </a:rPr>
              <a:t> </a:t>
            </a:r>
            <a:r>
              <a:rPr lang="en-US" altLang="zh-CN" b="1" kern="0" dirty="0">
                <a:solidFill>
                  <a:srgbClr val="92D050"/>
                </a:solidFill>
              </a:rPr>
              <a:t>data</a:t>
            </a:r>
            <a:endParaRPr lang="en-US" altLang="zh-CN" kern="0" dirty="0">
              <a:solidFill>
                <a:srgbClr val="92D050"/>
              </a:solidFill>
            </a:endParaRPr>
          </a:p>
        </p:txBody>
      </p:sp>
    </p:spTree>
    <p:extLst>
      <p:ext uri="{BB962C8B-B14F-4D97-AF65-F5344CB8AC3E}">
        <p14:creationId xmlns:p14="http://schemas.microsoft.com/office/powerpoint/2010/main" val="186822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4" name="Content Placeholder 2">
            <a:extLst>
              <a:ext uri="{FF2B5EF4-FFF2-40B4-BE49-F238E27FC236}">
                <a16:creationId xmlns:a16="http://schemas.microsoft.com/office/drawing/2014/main" id="{F03EE7E8-5420-414D-B5DA-9E4B4684A392}"/>
              </a:ext>
            </a:extLst>
          </p:cNvPr>
          <p:cNvSpPr txBox="1">
            <a:spLocks/>
          </p:cNvSpPr>
          <p:nvPr/>
        </p:nvSpPr>
        <p:spPr bwMode="auto">
          <a:xfrm>
            <a:off x="0" y="3168000"/>
            <a:ext cx="731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a:t>
            </a:r>
          </a:p>
          <a:p>
            <a:pPr eaLnBrk="1" hangingPunct="1">
              <a:buFontTx/>
              <a:buNone/>
              <a:defRPr/>
            </a:pPr>
            <a:r>
              <a:rPr lang="en-US" altLang="zh-CN" b="1" kern="0" dirty="0">
                <a:solidFill>
                  <a:srgbClr val="00B0F0"/>
                </a:solidFill>
              </a:rPr>
              <a:t>synchronization among writes</a:t>
            </a:r>
            <a:r>
              <a:rPr lang="en-US" altLang="zh-CN" kern="0" dirty="0">
                <a:solidFill>
                  <a:srgbClr val="00B0F0"/>
                </a:solidFill>
              </a:rPr>
              <a:t>  </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1442B600-3984-8B40-AF6E-FA38912636CF}"/>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if (A == 0)…</a:t>
            </a:r>
            <a:endParaRPr lang="en-US" altLang="zh-CN" kern="0" dirty="0">
              <a:solidFill>
                <a:schemeClr val="bg1"/>
              </a:solidFill>
            </a:endParaRPr>
          </a:p>
        </p:txBody>
      </p:sp>
      <p:sp>
        <p:nvSpPr>
          <p:cNvPr id="6" name="Content Placeholder 2">
            <a:extLst>
              <a:ext uri="{FF2B5EF4-FFF2-40B4-BE49-F238E27FC236}">
                <a16:creationId xmlns:a16="http://schemas.microsoft.com/office/drawing/2014/main" id="{A96BD672-45BE-3648-B97D-A8A73F7298FA}"/>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7" name="Content Placeholder 2">
            <a:extLst>
              <a:ext uri="{FF2B5EF4-FFF2-40B4-BE49-F238E27FC236}">
                <a16:creationId xmlns:a16="http://schemas.microsoft.com/office/drawing/2014/main" id="{7EEF2036-FE43-B543-859F-B8DFFD4AA028}"/>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A = 1;</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if (A == 1)…</a:t>
            </a:r>
          </a:p>
        </p:txBody>
      </p:sp>
    </p:spTree>
    <p:extLst>
      <p:ext uri="{BB962C8B-B14F-4D97-AF65-F5344CB8AC3E}">
        <p14:creationId xmlns:p14="http://schemas.microsoft.com/office/powerpoint/2010/main" val="1948712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S</a:t>
            </a:r>
            <a:r>
              <a:rPr lang="en-CN" dirty="0">
                <a:solidFill>
                  <a:srgbClr val="00B0F0"/>
                </a:solidFill>
              </a:rPr>
              <a:t>equential consistency, total store ordering, partial store ordering, weak ordering:</a:t>
            </a:r>
            <a:r>
              <a:rPr lang="en-CN" dirty="0"/>
              <a:t>                                          S </a:t>
            </a:r>
            <a:r>
              <a:rPr lang="en-CN" dirty="0">
                <a:sym typeface="Wingdings" pitchFamily="2" charset="2"/>
              </a:rPr>
              <a:t> W, S  R, R  S, W  S, S  S  where S represents sync operations</a:t>
            </a:r>
          </a:p>
          <a:p>
            <a:endParaRPr lang="en-CN" dirty="0"/>
          </a:p>
        </p:txBody>
      </p:sp>
    </p:spTree>
    <p:extLst>
      <p:ext uri="{BB962C8B-B14F-4D97-AF65-F5344CB8AC3E}">
        <p14:creationId xmlns:p14="http://schemas.microsoft.com/office/powerpoint/2010/main" val="421969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Release consistency</a:t>
            </a:r>
            <a:r>
              <a:rPr lang="en-CN" dirty="0">
                <a:solidFill>
                  <a:srgbClr val="00B0F0"/>
                </a:solidFill>
              </a:rPr>
              <a:t>:</a:t>
            </a:r>
            <a:r>
              <a:rPr lang="en-CN" dirty="0"/>
              <a:t>                                          distinguish between sync operations     </a:t>
            </a:r>
            <a:r>
              <a:rPr lang="en-CN" dirty="0">
                <a:solidFill>
                  <a:srgbClr val="00B0F0"/>
                </a:solidFill>
              </a:rPr>
              <a:t>S</a:t>
            </a:r>
            <a:r>
              <a:rPr lang="en-CN" baseline="-25000" dirty="0">
                <a:solidFill>
                  <a:srgbClr val="00B0F0"/>
                </a:solidFill>
              </a:rPr>
              <a:t>A</a:t>
            </a:r>
            <a:r>
              <a:rPr lang="en-CN" dirty="0"/>
              <a:t>: acquire access to a </a:t>
            </a:r>
            <a:r>
              <a:rPr lang="en-CN" dirty="0">
                <a:solidFill>
                  <a:srgbClr val="00B0F0"/>
                </a:solidFill>
              </a:rPr>
              <a:t>shared variable S</a:t>
            </a:r>
            <a:r>
              <a:rPr lang="en-CN" baseline="-25000" dirty="0">
                <a:solidFill>
                  <a:srgbClr val="00B0F0"/>
                </a:solidFill>
              </a:rPr>
              <a:t>R</a:t>
            </a:r>
            <a:r>
              <a:rPr lang="en-CN" dirty="0"/>
              <a:t>: release an object to allow another processor to aquire access </a:t>
            </a:r>
          </a:p>
          <a:p>
            <a:r>
              <a:rPr lang="en-US" dirty="0">
                <a:solidFill>
                  <a:srgbClr val="92D050"/>
                </a:solidFill>
              </a:rPr>
              <a:t>A</a:t>
            </a:r>
            <a:r>
              <a:rPr lang="en-CN" dirty="0">
                <a:solidFill>
                  <a:srgbClr val="92D050"/>
                </a:solidFill>
              </a:rPr>
              <a:t>ccess before acquire need not complete before the acquire</a:t>
            </a:r>
          </a:p>
          <a:p>
            <a:r>
              <a:rPr lang="en-US" dirty="0">
                <a:solidFill>
                  <a:srgbClr val="92D050"/>
                </a:solidFill>
              </a:rPr>
              <a:t>A</a:t>
            </a:r>
            <a:r>
              <a:rPr lang="en-CN" dirty="0">
                <a:solidFill>
                  <a:srgbClr val="92D050"/>
                </a:solidFill>
              </a:rPr>
              <a:t>ccess after release need not wait for the release                                       </a:t>
            </a:r>
            <a:endParaRPr lang="en-CN" dirty="0">
              <a:solidFill>
                <a:srgbClr val="92D050"/>
              </a:solidFill>
              <a:sym typeface="Wingdings" pitchFamily="2" charset="2"/>
            </a:endParaRPr>
          </a:p>
          <a:p>
            <a:endParaRPr lang="en-CN" dirty="0"/>
          </a:p>
        </p:txBody>
      </p:sp>
    </p:spTree>
    <p:extLst>
      <p:ext uri="{BB962C8B-B14F-4D97-AF65-F5344CB8AC3E}">
        <p14:creationId xmlns:p14="http://schemas.microsoft.com/office/powerpoint/2010/main" val="1109924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pic>
        <p:nvPicPr>
          <p:cNvPr id="4" name="Picture 3">
            <a:extLst>
              <a:ext uri="{FF2B5EF4-FFF2-40B4-BE49-F238E27FC236}">
                <a16:creationId xmlns:a16="http://schemas.microsoft.com/office/drawing/2014/main" id="{5C1CA9BC-0FFA-5641-BC2B-11272A3E4FCB}"/>
              </a:ext>
            </a:extLst>
          </p:cNvPr>
          <p:cNvPicPr>
            <a:picLocks noChangeAspect="1"/>
          </p:cNvPicPr>
          <p:nvPr/>
        </p:nvPicPr>
        <p:blipFill>
          <a:blip r:embed="rId3"/>
          <a:stretch>
            <a:fillRect/>
          </a:stretch>
        </p:blipFill>
        <p:spPr>
          <a:xfrm>
            <a:off x="0" y="1581615"/>
            <a:ext cx="9144000" cy="2806180"/>
          </a:xfrm>
          <a:prstGeom prst="rect">
            <a:avLst/>
          </a:prstGeom>
        </p:spPr>
      </p:pic>
    </p:spTree>
    <p:extLst>
      <p:ext uri="{BB962C8B-B14F-4D97-AF65-F5344CB8AC3E}">
        <p14:creationId xmlns:p14="http://schemas.microsoft.com/office/powerpoint/2010/main" val="1074496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Tree>
    <p:extLst>
      <p:ext uri="{BB962C8B-B14F-4D97-AF65-F5344CB8AC3E}">
        <p14:creationId xmlns:p14="http://schemas.microsoft.com/office/powerpoint/2010/main" val="1829537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4" name="Content Placeholder 2">
            <a:extLst>
              <a:ext uri="{FF2B5EF4-FFF2-40B4-BE49-F238E27FC236}">
                <a16:creationId xmlns:a16="http://schemas.microsoft.com/office/drawing/2014/main" id="{ABB7D1B3-24D9-3743-95F2-736C43EFE14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951ACCEC-2052-9D45-A777-D12DBE48E80A}"/>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Tree>
    <p:extLst>
      <p:ext uri="{BB962C8B-B14F-4D97-AF65-F5344CB8AC3E}">
        <p14:creationId xmlns:p14="http://schemas.microsoft.com/office/powerpoint/2010/main" val="2318004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0" y="1585332"/>
            <a:ext cx="10668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enforce all ordinary and synchronization orderings</a:t>
            </a:r>
            <a:endParaRPr lang="en-US" altLang="zh-CN" sz="2400" kern="0" dirty="0">
              <a:solidFill>
                <a:srgbClr val="00B0F0"/>
              </a:solidFill>
            </a:endParaRPr>
          </a:p>
        </p:txBody>
      </p:sp>
    </p:spTree>
    <p:extLst>
      <p:ext uri="{BB962C8B-B14F-4D97-AF65-F5344CB8AC3E}">
        <p14:creationId xmlns:p14="http://schemas.microsoft.com/office/powerpoint/2010/main" val="1863219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17526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relax W </a:t>
            </a:r>
            <a:r>
              <a:rPr lang="en-US" altLang="zh-CN" sz="2400" b="1" kern="0" dirty="0">
                <a:solidFill>
                  <a:srgbClr val="00B0F0"/>
                </a:solidFill>
                <a:sym typeface="Wingdings" pitchFamily="2" charset="2"/>
              </a:rPr>
              <a:t> R</a:t>
            </a:r>
            <a:endParaRPr lang="en-US" altLang="zh-CN" sz="2400" kern="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F8FB3E13-B655-DB4A-BD3F-D1026BC889DC}"/>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74226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37338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relax W </a:t>
            </a:r>
            <a:r>
              <a:rPr lang="en-US" altLang="zh-CN" sz="2400" b="1" kern="0" dirty="0">
                <a:solidFill>
                  <a:srgbClr val="00B0F0"/>
                </a:solidFill>
                <a:sym typeface="Wingdings" pitchFamily="2" charset="2"/>
              </a:rPr>
              <a:t> R and W  W</a:t>
            </a:r>
            <a:endParaRPr lang="en-US" altLang="zh-CN" sz="2400" kern="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41148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CC07D3FF-808B-624A-A32B-E4B6AACDC228}"/>
              </a:ext>
            </a:extLst>
          </p:cNvPr>
          <p:cNvSpPr/>
          <p:nvPr/>
        </p:nvSpPr>
        <p:spPr>
          <a:xfrm>
            <a:off x="3962400" y="535920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72653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57912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enforce</a:t>
            </a:r>
            <a:r>
              <a:rPr lang="zh-CN" altLang="en-US" sz="2400" b="1" kern="0" dirty="0">
                <a:solidFill>
                  <a:srgbClr val="00B0F0"/>
                </a:solidFill>
              </a:rPr>
              <a:t> </a:t>
            </a:r>
            <a:r>
              <a:rPr lang="en-US" altLang="zh-CN" sz="2400" b="1" kern="0" dirty="0">
                <a:solidFill>
                  <a:srgbClr val="00B0F0"/>
                </a:solidFill>
              </a:rPr>
              <a:t>only synchronization orderings</a:t>
            </a:r>
            <a:endParaRPr lang="en-US" altLang="zh-CN" sz="2400" kern="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6019800" y="3136022"/>
            <a:ext cx="11448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CC07D3FF-808B-624A-A32B-E4B6AACDC228}"/>
              </a:ext>
            </a:extLst>
          </p:cNvPr>
          <p:cNvSpPr/>
          <p:nvPr/>
        </p:nvSpPr>
        <p:spPr>
          <a:xfrm>
            <a:off x="6019800" y="4711627"/>
            <a:ext cx="11430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9816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a:t>
            </a:r>
            <a:r>
              <a:rPr lang="en-US" altLang="zh-CN" dirty="0">
                <a:solidFill>
                  <a:schemeClr val="bg1"/>
                </a:solidFill>
              </a:rPr>
              <a:t>Consistency</a:t>
            </a:r>
            <a:endParaRPr lang="en-CN" dirty="0">
              <a:solidFill>
                <a:schemeClr val="bg1"/>
              </a:solidFill>
            </a:endParaRPr>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7753815" y="1584000"/>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enforce</a:t>
            </a:r>
            <a:r>
              <a:rPr lang="zh-CN" altLang="en-US" sz="2400" b="1" kern="0" dirty="0">
                <a:solidFill>
                  <a:srgbClr val="00B0F0"/>
                </a:solidFill>
              </a:rPr>
              <a:t> </a:t>
            </a:r>
            <a:r>
              <a:rPr lang="en-US" altLang="zh-CN" sz="2400" b="1" kern="0" dirty="0">
                <a:solidFill>
                  <a:srgbClr val="00B0F0"/>
                </a:solidFill>
              </a:rPr>
              <a:t>only S</a:t>
            </a:r>
            <a:r>
              <a:rPr lang="en-US" altLang="zh-CN" sz="2400" b="1" kern="0" baseline="-25000" dirty="0">
                <a:solidFill>
                  <a:srgbClr val="00B0F0"/>
                </a:solidFill>
              </a:rPr>
              <a:t>A</a:t>
            </a:r>
            <a:r>
              <a:rPr lang="en-US" altLang="zh-CN" sz="2400" b="1" kern="0" dirty="0">
                <a:solidFill>
                  <a:srgbClr val="00B0F0"/>
                </a:solidFill>
              </a:rPr>
              <a:t> </a:t>
            </a:r>
            <a:r>
              <a:rPr lang="en-US" altLang="zh-CN" sz="2400" b="1" kern="0" dirty="0">
                <a:solidFill>
                  <a:srgbClr val="00B0F0"/>
                </a:solidFill>
                <a:sym typeface="Wingdings" pitchFamily="2" charset="2"/>
              </a:rPr>
              <a:t> all and all  S</a:t>
            </a:r>
            <a:r>
              <a:rPr lang="en-US" altLang="zh-CN" sz="2400" b="1" kern="0" baseline="-25000" dirty="0">
                <a:solidFill>
                  <a:srgbClr val="00B0F0"/>
                </a:solidFill>
                <a:sym typeface="Wingdings" pitchFamily="2" charset="2"/>
              </a:rPr>
              <a:t>R</a:t>
            </a:r>
            <a:endParaRPr lang="en-US" altLang="zh-CN" sz="2400" kern="0" baseline="-2500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7941117" y="3235932"/>
            <a:ext cx="11448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CC07D3FF-808B-624A-A32B-E4B6AACDC228}"/>
              </a:ext>
            </a:extLst>
          </p:cNvPr>
          <p:cNvSpPr/>
          <p:nvPr/>
        </p:nvSpPr>
        <p:spPr>
          <a:xfrm>
            <a:off x="7942017" y="4683000"/>
            <a:ext cx="11430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Title 1">
            <a:extLst>
              <a:ext uri="{FF2B5EF4-FFF2-40B4-BE49-F238E27FC236}">
                <a16:creationId xmlns:a16="http://schemas.microsoft.com/office/drawing/2014/main" id="{54562F35-660A-5C47-9ABC-2BB79A420830}"/>
              </a:ext>
            </a:extLst>
          </p:cNvPr>
          <p:cNvSpPr txBox="1">
            <a:spLocks/>
          </p:cNvSpPr>
          <p:nvPr/>
        </p:nvSpPr>
        <p:spPr bwMode="auto">
          <a:xfrm>
            <a:off x="46800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US" altLang="zh-CN" kern="0" dirty="0">
                <a:solidFill>
                  <a:schemeClr val="tx1"/>
                </a:solidFill>
              </a:rPr>
              <a:t>Consistency</a:t>
            </a:r>
            <a:endParaRPr lang="en-CN" kern="0" dirty="0">
              <a:solidFill>
                <a:schemeClr val="tx1"/>
              </a:solidFill>
            </a:endParaRPr>
          </a:p>
        </p:txBody>
      </p:sp>
    </p:spTree>
    <p:extLst>
      <p:ext uri="{BB962C8B-B14F-4D97-AF65-F5344CB8AC3E}">
        <p14:creationId xmlns:p14="http://schemas.microsoft.com/office/powerpoint/2010/main" val="155128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3" name="Content Placeholder 2">
            <a:extLst>
              <a:ext uri="{FF2B5EF4-FFF2-40B4-BE49-F238E27FC236}">
                <a16:creationId xmlns:a16="http://schemas.microsoft.com/office/drawing/2014/main" id="{05A4C224-984E-E348-BC85-4051325249AD}"/>
              </a:ext>
            </a:extLst>
          </p:cNvPr>
          <p:cNvSpPr txBox="1">
            <a:spLocks/>
          </p:cNvSpPr>
          <p:nvPr/>
        </p:nvSpPr>
        <p:spPr bwMode="auto">
          <a:xfrm>
            <a:off x="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 </a:t>
            </a:r>
            <a:endParaRPr lang="en-US" altLang="zh-CN" kern="0" dirty="0">
              <a:solidFill>
                <a:schemeClr val="bg1"/>
              </a:solidFill>
            </a:endParaRPr>
          </a:p>
        </p:txBody>
      </p:sp>
      <p:sp>
        <p:nvSpPr>
          <p:cNvPr id="4" name="Content Placeholder 2">
            <a:extLst>
              <a:ext uri="{FF2B5EF4-FFF2-40B4-BE49-F238E27FC236}">
                <a16:creationId xmlns:a16="http://schemas.microsoft.com/office/drawing/2014/main" id="{98C56D81-D050-F241-B887-F3F7537784AC}"/>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A = 1;</a:t>
            </a:r>
          </a:p>
          <a:p>
            <a:pPr eaLnBrk="1" hangingPunct="1">
              <a:buFontTx/>
              <a:buNone/>
              <a:defRPr/>
            </a:pPr>
            <a:r>
              <a:rPr lang="en-US" altLang="zh-CN" kern="0" dirty="0">
                <a:solidFill>
                  <a:srgbClr val="00B0F0"/>
                </a:solidFill>
              </a:rPr>
              <a:t>if (B == 0)…</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9042592B-4B12-9E4C-A23E-2776D7CA30F7}"/>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6" name="Content Placeholder 2">
            <a:extLst>
              <a:ext uri="{FF2B5EF4-FFF2-40B4-BE49-F238E27FC236}">
                <a16:creationId xmlns:a16="http://schemas.microsoft.com/office/drawing/2014/main" id="{103593E0-E47C-B34C-BE43-8211838B0F91}"/>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B = 0;</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B = 1;</a:t>
            </a:r>
          </a:p>
          <a:p>
            <a:pPr eaLnBrk="1" hangingPunct="1">
              <a:buFontTx/>
              <a:buNone/>
              <a:defRPr/>
            </a:pPr>
            <a:r>
              <a:rPr lang="en-US" altLang="zh-CN" kern="0" dirty="0">
                <a:solidFill>
                  <a:srgbClr val="92D050"/>
                </a:solidFill>
              </a:rPr>
              <a:t>if (A == 0)…</a:t>
            </a:r>
          </a:p>
        </p:txBody>
      </p:sp>
    </p:spTree>
    <p:extLst>
      <p:ext uri="{BB962C8B-B14F-4D97-AF65-F5344CB8AC3E}">
        <p14:creationId xmlns:p14="http://schemas.microsoft.com/office/powerpoint/2010/main" val="2470246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15DB72DC-D81F-CE40-9B26-098642E6C93A}"/>
              </a:ext>
            </a:extLst>
          </p:cNvPr>
          <p:cNvSpPr txBox="1">
            <a:spLocks noChangeArrowheads="1"/>
          </p:cNvSpPr>
          <p:nvPr/>
        </p:nvSpPr>
        <p:spPr bwMode="auto">
          <a:xfrm>
            <a:off x="0" y="2130425"/>
            <a:ext cx="990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br>
              <a:rPr lang="en-US" altLang="zh-CN" kern="0" dirty="0"/>
            </a:br>
            <a:r>
              <a:rPr lang="en-US" altLang="zh-CN" kern="0" dirty="0"/>
              <a:t>relax</a:t>
            </a:r>
            <a:r>
              <a:rPr lang="en-US" altLang="zh-CN" sz="3200" kern="0" dirty="0"/>
              <a:t> </a:t>
            </a:r>
            <a:r>
              <a:rPr lang="en-US" altLang="zh-CN" sz="3200" kern="0" dirty="0">
                <a:solidFill>
                  <a:schemeClr val="bg1"/>
                </a:solidFill>
              </a:rPr>
              <a:t>consistency</a:t>
            </a:r>
            <a:r>
              <a:rPr lang="en-US" altLang="zh-CN" kern="0" dirty="0"/>
              <a:t> for </a:t>
            </a:r>
            <a:r>
              <a:rPr lang="en-US" altLang="zh-CN" sz="4800" kern="0" dirty="0"/>
              <a:t>efficiency</a:t>
            </a:r>
          </a:p>
        </p:txBody>
      </p:sp>
      <p:sp>
        <p:nvSpPr>
          <p:cNvPr id="11" name="Title 1">
            <a:extLst>
              <a:ext uri="{FF2B5EF4-FFF2-40B4-BE49-F238E27FC236}">
                <a16:creationId xmlns:a16="http://schemas.microsoft.com/office/drawing/2014/main" id="{DC3B2E95-1385-0A48-94E6-46C7B199823F}"/>
              </a:ext>
            </a:extLst>
          </p:cNvPr>
          <p:cNvSpPr txBox="1">
            <a:spLocks/>
          </p:cNvSpPr>
          <p:nvPr/>
        </p:nvSpPr>
        <p:spPr bwMode="auto">
          <a:xfrm>
            <a:off x="1148400" y="29232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US" altLang="zh-CN" sz="3200" kern="0" dirty="0">
                <a:solidFill>
                  <a:schemeClr val="tx1"/>
                </a:solidFill>
              </a:rPr>
              <a:t>Consistency</a:t>
            </a:r>
            <a:endParaRPr lang="en-CN" sz="3200" kern="0" dirty="0">
              <a:solidFill>
                <a:schemeClr val="tx1"/>
              </a:solidFill>
            </a:endParaRPr>
          </a:p>
        </p:txBody>
      </p:sp>
    </p:spTree>
    <p:extLst>
      <p:ext uri="{BB962C8B-B14F-4D97-AF65-F5344CB8AC3E}">
        <p14:creationId xmlns:p14="http://schemas.microsoft.com/office/powerpoint/2010/main" val="34921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gain efficiency</a:t>
            </a:r>
          </a:p>
        </p:txBody>
      </p:sp>
      <p:sp>
        <p:nvSpPr>
          <p:cNvPr id="3" name="Rectangle 2">
            <a:extLst>
              <a:ext uri="{FF2B5EF4-FFF2-40B4-BE49-F238E27FC236}">
                <a16:creationId xmlns:a16="http://schemas.microsoft.com/office/drawing/2014/main" id="{79E8BA2C-06C3-764E-B618-8B23324DAF05}"/>
              </a:ext>
            </a:extLst>
          </p:cNvPr>
          <p:cNvSpPr txBox="1">
            <a:spLocks noChangeArrowheads="1"/>
          </p:cNvSpPr>
          <p:nvPr/>
        </p:nvSpPr>
        <p:spPr bwMode="auto">
          <a:xfrm>
            <a:off x="0" y="2892425"/>
            <a:ext cx="92202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br>
              <a:rPr lang="en-US" altLang="zh-CN" kern="0" dirty="0"/>
            </a:br>
            <a:r>
              <a:rPr lang="en-US" altLang="zh-CN" kern="0" dirty="0"/>
              <a:t>alternatively?</a:t>
            </a:r>
          </a:p>
        </p:txBody>
      </p:sp>
    </p:spTree>
    <p:extLst>
      <p:ext uri="{BB962C8B-B14F-4D97-AF65-F5344CB8AC3E}">
        <p14:creationId xmlns:p14="http://schemas.microsoft.com/office/powerpoint/2010/main" val="356636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D0D2-3F8A-0646-AA72-8869E37A9308}"/>
              </a:ext>
            </a:extLst>
          </p:cNvPr>
          <p:cNvSpPr>
            <a:spLocks noGrp="1"/>
          </p:cNvSpPr>
          <p:nvPr>
            <p:ph type="title"/>
          </p:nvPr>
        </p:nvSpPr>
        <p:spPr/>
        <p:txBody>
          <a:bodyPr/>
          <a:lstStyle/>
          <a:p>
            <a:r>
              <a:rPr lang="en-CN" dirty="0"/>
              <a:t>Speculation</a:t>
            </a:r>
          </a:p>
        </p:txBody>
      </p:sp>
      <p:sp>
        <p:nvSpPr>
          <p:cNvPr id="3" name="Content Placeholder 2">
            <a:extLst>
              <a:ext uri="{FF2B5EF4-FFF2-40B4-BE49-F238E27FC236}">
                <a16:creationId xmlns:a16="http://schemas.microsoft.com/office/drawing/2014/main" id="{35499F4C-99AA-3644-BC7E-09829D208AC1}"/>
              </a:ext>
            </a:extLst>
          </p:cNvPr>
          <p:cNvSpPr>
            <a:spLocks noGrp="1"/>
          </p:cNvSpPr>
          <p:nvPr>
            <p:ph idx="1"/>
          </p:nvPr>
        </p:nvSpPr>
        <p:spPr/>
        <p:txBody>
          <a:bodyPr/>
          <a:lstStyle/>
          <a:p>
            <a:r>
              <a:rPr lang="en-US" dirty="0"/>
              <a:t>U</a:t>
            </a:r>
            <a:r>
              <a:rPr lang="en-CN" dirty="0"/>
              <a:t>se speculation to hide latency in strict consistency models</a:t>
            </a:r>
          </a:p>
          <a:p>
            <a:r>
              <a:rPr lang="en-US" dirty="0"/>
              <a:t>E</a:t>
            </a:r>
            <a:r>
              <a:rPr lang="en-CN" dirty="0"/>
              <a:t>nable out-of-order memory references using dynamic scheduling</a:t>
            </a:r>
          </a:p>
          <a:p>
            <a:endParaRPr lang="en-CN" dirty="0"/>
          </a:p>
          <a:p>
            <a:r>
              <a:rPr lang="en-US" dirty="0">
                <a:solidFill>
                  <a:srgbClr val="FFC000"/>
                </a:solidFill>
              </a:rPr>
              <a:t>V</a:t>
            </a:r>
            <a:r>
              <a:rPr lang="en-CN" dirty="0">
                <a:solidFill>
                  <a:srgbClr val="FFC000"/>
                </a:solidFill>
              </a:rPr>
              <a:t>iolate sequential consistency / affect program accuracy? </a:t>
            </a:r>
          </a:p>
        </p:txBody>
      </p:sp>
    </p:spTree>
    <p:extLst>
      <p:ext uri="{BB962C8B-B14F-4D97-AF65-F5344CB8AC3E}">
        <p14:creationId xmlns:p14="http://schemas.microsoft.com/office/powerpoint/2010/main" val="2241248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D0D2-3F8A-0646-AA72-8869E37A9308}"/>
              </a:ext>
            </a:extLst>
          </p:cNvPr>
          <p:cNvSpPr>
            <a:spLocks noGrp="1"/>
          </p:cNvSpPr>
          <p:nvPr>
            <p:ph type="title"/>
          </p:nvPr>
        </p:nvSpPr>
        <p:spPr/>
        <p:txBody>
          <a:bodyPr/>
          <a:lstStyle/>
          <a:p>
            <a:r>
              <a:rPr lang="en-CN" dirty="0"/>
              <a:t>Speculation</a:t>
            </a:r>
          </a:p>
        </p:txBody>
      </p:sp>
      <p:sp>
        <p:nvSpPr>
          <p:cNvPr id="3" name="Content Placeholder 2">
            <a:extLst>
              <a:ext uri="{FF2B5EF4-FFF2-40B4-BE49-F238E27FC236}">
                <a16:creationId xmlns:a16="http://schemas.microsoft.com/office/drawing/2014/main" id="{35499F4C-99AA-3644-BC7E-09829D208AC1}"/>
              </a:ext>
            </a:extLst>
          </p:cNvPr>
          <p:cNvSpPr>
            <a:spLocks noGrp="1"/>
          </p:cNvSpPr>
          <p:nvPr>
            <p:ph idx="1"/>
          </p:nvPr>
        </p:nvSpPr>
        <p:spPr>
          <a:xfrm>
            <a:off x="457200" y="1600200"/>
            <a:ext cx="8839200" cy="5257800"/>
          </a:xfrm>
        </p:spPr>
        <p:txBody>
          <a:bodyPr/>
          <a:lstStyle/>
          <a:p>
            <a:r>
              <a:rPr lang="en-US" dirty="0">
                <a:solidFill>
                  <a:srgbClr val="00B0F0"/>
                </a:solidFill>
              </a:rPr>
              <a:t>D</a:t>
            </a:r>
            <a:r>
              <a:rPr lang="en-CN" dirty="0">
                <a:solidFill>
                  <a:srgbClr val="00B0F0"/>
                </a:solidFill>
              </a:rPr>
              <a:t>elayed commit:</a:t>
            </a:r>
            <a:r>
              <a:rPr lang="en-CN" dirty="0"/>
              <a:t>                              given write invalidate coherence,           if the processor receives an invalidation for a uncommitted memory reference, the processor uses speculation recovery to back out of computation, and           restart with the memory reference whose address was invalidated</a:t>
            </a:r>
          </a:p>
        </p:txBody>
      </p:sp>
    </p:spTree>
    <p:extLst>
      <p:ext uri="{BB962C8B-B14F-4D97-AF65-F5344CB8AC3E}">
        <p14:creationId xmlns:p14="http://schemas.microsoft.com/office/powerpoint/2010/main" val="3469257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CN" sz="3200" b="0" i="0" u="none" strike="noStrike" kern="0" cap="none" spc="0" normalizeH="0" baseline="0" noProof="0" dirty="0">
                <a:ln>
                  <a:noFill/>
                </a:ln>
                <a:solidFill>
                  <a:srgbClr val="92D050"/>
                </a:solidFill>
                <a:effectLst/>
                <a:uLnTx/>
                <a:uFillTx/>
                <a:latin typeface="Verdana"/>
                <a:ea typeface="宋体"/>
                <a:cs typeface="+mn-cs"/>
              </a:rPr>
              <a:t>Reorder Buffer (ROB)</a:t>
            </a:r>
          </a:p>
        </p:txBody>
      </p:sp>
    </p:spTree>
    <p:extLst>
      <p:ext uri="{BB962C8B-B14F-4D97-AF65-F5344CB8AC3E}">
        <p14:creationId xmlns:p14="http://schemas.microsoft.com/office/powerpoint/2010/main" val="349680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gain efficiency more</a:t>
            </a:r>
          </a:p>
        </p:txBody>
      </p:sp>
      <p:sp>
        <p:nvSpPr>
          <p:cNvPr id="3" name="Rectangle 2">
            <a:extLst>
              <a:ext uri="{FF2B5EF4-FFF2-40B4-BE49-F238E27FC236}">
                <a16:creationId xmlns:a16="http://schemas.microsoft.com/office/drawing/2014/main" id="{79E8BA2C-06C3-764E-B618-8B23324DAF05}"/>
              </a:ext>
            </a:extLst>
          </p:cNvPr>
          <p:cNvSpPr txBox="1">
            <a:spLocks noChangeArrowheads="1"/>
          </p:cNvSpPr>
          <p:nvPr/>
        </p:nvSpPr>
        <p:spPr bwMode="auto">
          <a:xfrm>
            <a:off x="0" y="2892425"/>
            <a:ext cx="92202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br>
              <a:rPr lang="en-US" altLang="zh-CN" kern="0" dirty="0"/>
            </a:br>
            <a:r>
              <a:rPr lang="en-US" altLang="zh-CN" kern="0" dirty="0"/>
              <a:t>another resort</a:t>
            </a:r>
          </a:p>
        </p:txBody>
      </p:sp>
    </p:spTree>
    <p:extLst>
      <p:ext uri="{BB962C8B-B14F-4D97-AF65-F5344CB8AC3E}">
        <p14:creationId xmlns:p14="http://schemas.microsoft.com/office/powerpoint/2010/main" val="15281065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606FE-6925-4C4A-B419-42AF6A4EF1AA}"/>
              </a:ext>
            </a:extLst>
          </p:cNvPr>
          <p:cNvPicPr>
            <a:picLocks noChangeAspect="1"/>
          </p:cNvPicPr>
          <p:nvPr/>
        </p:nvPicPr>
        <p:blipFill>
          <a:blip r:embed="rId3"/>
          <a:stretch>
            <a:fillRect/>
          </a:stretch>
        </p:blipFill>
        <p:spPr>
          <a:xfrm>
            <a:off x="0" y="0"/>
            <a:ext cx="7693041" cy="6858000"/>
          </a:xfrm>
          <a:prstGeom prst="rect">
            <a:avLst/>
          </a:prstGeom>
        </p:spPr>
      </p:pic>
      <p:sp>
        <p:nvSpPr>
          <p:cNvPr id="2" name="Title 1">
            <a:extLst>
              <a:ext uri="{FF2B5EF4-FFF2-40B4-BE49-F238E27FC236}">
                <a16:creationId xmlns:a16="http://schemas.microsoft.com/office/drawing/2014/main" id="{362ECC69-3DBD-6E48-ABCC-93B50836B1F7}"/>
              </a:ext>
            </a:extLst>
          </p:cNvPr>
          <p:cNvSpPr>
            <a:spLocks noGrp="1"/>
          </p:cNvSpPr>
          <p:nvPr>
            <p:ph type="title"/>
          </p:nvPr>
        </p:nvSpPr>
        <p:spPr/>
        <p:txBody>
          <a:bodyPr/>
          <a:lstStyle/>
          <a:p>
            <a:pPr algn="r"/>
            <a:r>
              <a:rPr lang="en-CN" dirty="0"/>
              <a:t>Multithreading</a:t>
            </a:r>
          </a:p>
        </p:txBody>
      </p:sp>
      <p:sp>
        <p:nvSpPr>
          <p:cNvPr id="5" name="Content Placeholder 2">
            <a:extLst>
              <a:ext uri="{FF2B5EF4-FFF2-40B4-BE49-F238E27FC236}">
                <a16:creationId xmlns:a16="http://schemas.microsoft.com/office/drawing/2014/main" id="{A1A090E8-07B7-A043-8525-51F25DE4785F}"/>
              </a:ext>
            </a:extLst>
          </p:cNvPr>
          <p:cNvSpPr txBox="1">
            <a:spLocks/>
          </p:cNvSpPr>
          <p:nvPr/>
        </p:nvSpPr>
        <p:spPr bwMode="auto">
          <a:xfrm>
            <a:off x="0" y="114300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8-processor, dual-core</a:t>
            </a:r>
          </a:p>
          <a:p>
            <a:pPr algn="r" eaLnBrk="1" hangingPunct="1">
              <a:buFontTx/>
              <a:buNone/>
              <a:defRPr/>
            </a:pPr>
            <a:r>
              <a:rPr lang="en-US" altLang="zh-CN" sz="2400" b="1" kern="0" dirty="0">
                <a:solidFill>
                  <a:srgbClr val="00B0F0"/>
                </a:solidFill>
              </a:rPr>
              <a:t>single-thread per core</a:t>
            </a:r>
          </a:p>
          <a:p>
            <a:pPr algn="r" eaLnBrk="1" hangingPunct="1">
              <a:buFontTx/>
              <a:buNone/>
              <a:defRPr/>
            </a:pPr>
            <a:r>
              <a:rPr lang="en-US" altLang="zh-CN" sz="2400" b="1" kern="0" dirty="0">
                <a:solidFill>
                  <a:srgbClr val="00B0F0"/>
                </a:solidFill>
              </a:rPr>
              <a:t>vs</a:t>
            </a:r>
          </a:p>
          <a:p>
            <a:pPr algn="r" eaLnBrk="1" hangingPunct="1">
              <a:buFontTx/>
              <a:buNone/>
              <a:defRPr/>
            </a:pPr>
            <a:r>
              <a:rPr lang="en-US" altLang="zh-CN" sz="2400" b="1" kern="0" dirty="0">
                <a:solidFill>
                  <a:srgbClr val="00B0F0"/>
                </a:solidFill>
              </a:rPr>
              <a:t>dual threads per core</a:t>
            </a:r>
          </a:p>
        </p:txBody>
      </p:sp>
    </p:spTree>
    <p:extLst>
      <p:ext uri="{BB962C8B-B14F-4D97-AF65-F5344CB8AC3E}">
        <p14:creationId xmlns:p14="http://schemas.microsoft.com/office/powerpoint/2010/main" val="107225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Automatic exchange</a:t>
            </a:r>
          </a:p>
          <a:p>
            <a:pPr eaLnBrk="1" hangingPunct="1"/>
            <a:r>
              <a:rPr lang="en-US" altLang="zh-CN" dirty="0"/>
              <a:t>Lock and spin lock</a:t>
            </a:r>
          </a:p>
          <a:p>
            <a:pPr eaLnBrk="1" hangingPunct="1"/>
            <a:r>
              <a:rPr lang="en-US" altLang="zh-CN" dirty="0"/>
              <a:t>Sequential consistency</a:t>
            </a:r>
          </a:p>
          <a:p>
            <a:pPr eaLnBrk="1" hangingPunct="1"/>
            <a:r>
              <a:rPr lang="en-US" altLang="zh-CN" dirty="0"/>
              <a:t>Total store order</a:t>
            </a:r>
          </a:p>
          <a:p>
            <a:pPr eaLnBrk="1" hangingPunct="1"/>
            <a:r>
              <a:rPr lang="en-US" altLang="zh-CN" dirty="0"/>
              <a:t>Partial store order</a:t>
            </a:r>
          </a:p>
          <a:p>
            <a:pPr eaLnBrk="1" hangingPunct="1"/>
            <a:r>
              <a:rPr lang="en-US" altLang="zh-CN" dirty="0"/>
              <a:t>Weak ordering</a:t>
            </a:r>
          </a:p>
          <a:p>
            <a:pPr eaLnBrk="1" hangingPunct="1"/>
            <a:r>
              <a:rPr lang="en-US" altLang="zh-CN" dirty="0"/>
              <a:t>Release consistency</a:t>
            </a:r>
          </a:p>
          <a:p>
            <a:pPr eaLnBrk="1" hangingPunct="1"/>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5.5-5.7</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3" name="Content Placeholder 2">
            <a:extLst>
              <a:ext uri="{FF2B5EF4-FFF2-40B4-BE49-F238E27FC236}">
                <a16:creationId xmlns:a16="http://schemas.microsoft.com/office/drawing/2014/main" id="{05A4C224-984E-E348-BC85-4051325249AD}"/>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a:t>
            </a:r>
          </a:p>
          <a:p>
            <a:pPr eaLnBrk="1" hangingPunct="1">
              <a:buFontTx/>
              <a:buNone/>
              <a:defRPr/>
            </a:pPr>
            <a:r>
              <a:rPr lang="en-US" altLang="zh-CN" b="1" kern="0" dirty="0">
                <a:solidFill>
                  <a:srgbClr val="00B0F0"/>
                </a:solidFill>
              </a:rPr>
              <a:t>serialization/ordering among writes </a:t>
            </a:r>
            <a:endParaRPr lang="en-US" altLang="zh-CN" b="1" kern="0" dirty="0">
              <a:solidFill>
                <a:schemeClr val="bg1"/>
              </a:solidFill>
            </a:endParaRPr>
          </a:p>
        </p:txBody>
      </p:sp>
      <p:sp>
        <p:nvSpPr>
          <p:cNvPr id="4" name="Content Placeholder 2">
            <a:extLst>
              <a:ext uri="{FF2B5EF4-FFF2-40B4-BE49-F238E27FC236}">
                <a16:creationId xmlns:a16="http://schemas.microsoft.com/office/drawing/2014/main" id="{98C56D81-D050-F241-B887-F3F7537784AC}"/>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A = 1;</a:t>
            </a:r>
          </a:p>
          <a:p>
            <a:pPr eaLnBrk="1" hangingPunct="1">
              <a:buFontTx/>
              <a:buNone/>
              <a:defRPr/>
            </a:pPr>
            <a:r>
              <a:rPr lang="en-US" altLang="zh-CN" kern="0" dirty="0">
                <a:solidFill>
                  <a:srgbClr val="00B0F0"/>
                </a:solidFill>
              </a:rPr>
              <a:t>if (B == 0)…</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9042592B-4B12-9E4C-A23E-2776D7CA30F7}"/>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6" name="Content Placeholder 2">
            <a:extLst>
              <a:ext uri="{FF2B5EF4-FFF2-40B4-BE49-F238E27FC236}">
                <a16:creationId xmlns:a16="http://schemas.microsoft.com/office/drawing/2014/main" id="{103593E0-E47C-B34C-BE43-8211838B0F91}"/>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B = 0;</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B = 1;</a:t>
            </a:r>
          </a:p>
          <a:p>
            <a:pPr eaLnBrk="1" hangingPunct="1">
              <a:buFontTx/>
              <a:buNone/>
              <a:defRPr/>
            </a:pPr>
            <a:r>
              <a:rPr lang="en-US" altLang="zh-CN" kern="0" dirty="0">
                <a:solidFill>
                  <a:srgbClr val="92D050"/>
                </a:solidFill>
              </a:rPr>
              <a:t>if (A == 0)…</a:t>
            </a:r>
          </a:p>
        </p:txBody>
      </p:sp>
    </p:spTree>
    <p:extLst>
      <p:ext uri="{BB962C8B-B14F-4D97-AF65-F5344CB8AC3E}">
        <p14:creationId xmlns:p14="http://schemas.microsoft.com/office/powerpoint/2010/main" val="577549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13BE178-C878-394C-90B7-AB52231B2D35}"/>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2ABCDC12-BE20-044C-AABE-0D8FA7469C25}"/>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brave</a:t>
            </a:r>
          </a:p>
        </p:txBody>
      </p:sp>
      <p:pic>
        <p:nvPicPr>
          <p:cNvPr id="154627" name="图片 4">
            <a:extLst>
              <a:ext uri="{FF2B5EF4-FFF2-40B4-BE49-F238E27FC236}">
                <a16:creationId xmlns:a16="http://schemas.microsoft.com/office/drawing/2014/main" id="{76C5B4D6-5D9A-E040-8973-A11974F3BC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AACD1EF9-EDC4-184F-8786-18657612F560}"/>
              </a:ext>
            </a:extLst>
          </p:cNvPr>
          <p:cNvSpPr txBox="1">
            <a:spLocks noChangeArrowheads="1"/>
          </p:cNvSpPr>
          <p:nvPr/>
        </p:nvSpPr>
        <p:spPr bwMode="auto">
          <a:xfrm>
            <a:off x="0" y="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Verdana"/>
                <a:ea typeface="宋体"/>
                <a:cs typeface="+mn-cs"/>
              </a:rPr>
              <a:t>Thank You</a:t>
            </a:r>
          </a:p>
        </p:txBody>
      </p:sp>
      <p:sp>
        <p:nvSpPr>
          <p:cNvPr id="8" name="Rectangle 2">
            <a:extLst>
              <a:ext uri="{FF2B5EF4-FFF2-40B4-BE49-F238E27FC236}">
                <a16:creationId xmlns:a16="http://schemas.microsoft.com/office/drawing/2014/main" id="{38AB124C-7F65-CC48-AA0D-E484C89A51EB}"/>
              </a:ext>
            </a:extLst>
          </p:cNvPr>
          <p:cNvSpPr txBox="1">
            <a:spLocks noChangeArrowheads="1"/>
          </p:cNvSpPr>
          <p:nvPr/>
        </p:nvSpPr>
        <p:spPr bwMode="auto">
          <a:xfrm>
            <a:off x="0" y="9906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92D050"/>
                </a:solidFill>
                <a:effectLst/>
                <a:uLnTx/>
                <a:uFillTx/>
                <a:latin typeface="微软雅黑" pitchFamily="34" charset="-122"/>
                <a:ea typeface="微软雅黑" pitchFamily="34" charset="-122"/>
                <a:cs typeface="+mn-cs"/>
              </a:rPr>
              <a:t>commit to something and commit hard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8B3F7-72CF-7F47-836E-4581FDD876B5}"/>
              </a:ext>
            </a:extLst>
          </p:cNvPr>
          <p:cNvPicPr>
            <a:picLocks noChangeAspect="1"/>
          </p:cNvPicPr>
          <p:nvPr/>
        </p:nvPicPr>
        <p:blipFill>
          <a:blip r:embed="rId3"/>
          <a:stretch>
            <a:fillRect/>
          </a:stretch>
        </p:blipFill>
        <p:spPr>
          <a:xfrm>
            <a:off x="0" y="0"/>
            <a:ext cx="4061901" cy="6858000"/>
          </a:xfrm>
          <a:prstGeom prst="rect">
            <a:avLst/>
          </a:prstGeom>
        </p:spPr>
      </p:pic>
      <p:sp>
        <p:nvSpPr>
          <p:cNvPr id="7" name="Rectangle 2">
            <a:extLst>
              <a:ext uri="{FF2B5EF4-FFF2-40B4-BE49-F238E27FC236}">
                <a16:creationId xmlns:a16="http://schemas.microsoft.com/office/drawing/2014/main" id="{782DFF02-D422-BE48-9983-74E976AC4081}"/>
              </a:ext>
            </a:extLst>
          </p:cNvPr>
          <p:cNvSpPr txBox="1">
            <a:spLocks noChangeArrowheads="1"/>
          </p:cNvSpPr>
          <p:nvPr/>
        </p:nvSpPr>
        <p:spPr bwMode="auto">
          <a:xfrm>
            <a:off x="2133600" y="0"/>
            <a:ext cx="7010400" cy="51054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Avenir Book" panose="02000503020000020003" pitchFamily="2" charset="0"/>
                <a:ea typeface="宋体"/>
                <a:hlinkClick r:id="rId4">
                  <a:extLst>
                    <a:ext uri="{A12FA001-AC4F-418D-AE19-62706E023703}">
                      <ahyp:hlinkClr xmlns:ahyp="http://schemas.microsoft.com/office/drawing/2018/hyperlinkcolor" val="tx"/>
                    </a:ext>
                  </a:extLst>
                </a:hlinkClick>
              </a:rPr>
              <a:t>Extraordinary Merry Christmas</a:t>
            </a:r>
            <a:endParaRPr kumimoji="0" lang="en-US" altLang="zh-CN" sz="6600" b="1" i="0" u="none" strike="noStrike" kern="0" cap="none" spc="0" normalizeH="0" baseline="0" noProof="0" dirty="0">
              <a:ln>
                <a:noFill/>
              </a:ln>
              <a:solidFill>
                <a:srgbClr val="92D050"/>
              </a:solidFill>
              <a:effectLst/>
              <a:uLnTx/>
              <a:uFillTx/>
              <a:latin typeface="Avenir Book" panose="02000503020000020003" pitchFamily="2" charset="0"/>
              <a:ea typeface="宋体"/>
            </a:endParaRPr>
          </a:p>
        </p:txBody>
      </p:sp>
    </p:spTree>
    <p:extLst>
      <p:ext uri="{BB962C8B-B14F-4D97-AF65-F5344CB8AC3E}">
        <p14:creationId xmlns:p14="http://schemas.microsoft.com/office/powerpoint/2010/main" val="1987022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a:extLst>
              <a:ext uri="{FF2B5EF4-FFF2-40B4-BE49-F238E27FC236}">
                <a16:creationId xmlns:a16="http://schemas.microsoft.com/office/drawing/2014/main" id="{16B047F4-B828-744A-A59F-3AA23F60CFD4}"/>
              </a:ext>
            </a:extLst>
          </p:cNvPr>
          <p:cNvSpPr>
            <a:spLocks noGrp="1" noChangeArrowheads="1"/>
          </p:cNvSpPr>
          <p:nvPr>
            <p:ph type="title"/>
          </p:nvPr>
        </p:nvSpPr>
        <p:spPr/>
        <p:txBody>
          <a:bodyPr/>
          <a:lstStyle/>
          <a:p>
            <a:r>
              <a:rPr lang="en-US" altLang="zh-CN"/>
              <a:t>#What’s More</a:t>
            </a:r>
            <a:endParaRPr lang="zh-CN" altLang="en-US"/>
          </a:p>
        </p:txBody>
      </p:sp>
      <p:sp>
        <p:nvSpPr>
          <p:cNvPr id="156674" name="内容占位符 2">
            <a:extLst>
              <a:ext uri="{FF2B5EF4-FFF2-40B4-BE49-F238E27FC236}">
                <a16:creationId xmlns:a16="http://schemas.microsoft.com/office/drawing/2014/main" id="{08001493-F297-8E49-950D-179C2046905F}"/>
              </a:ext>
            </a:extLst>
          </p:cNvPr>
          <p:cNvSpPr>
            <a:spLocks noGrp="1" noChangeArrowheads="1"/>
          </p:cNvSpPr>
          <p:nvPr>
            <p:ph idx="1"/>
          </p:nvPr>
        </p:nvSpPr>
        <p:spPr/>
        <p:txBody>
          <a:bodyPr/>
          <a:lstStyle/>
          <a:p>
            <a:r>
              <a:rPr lang="en-US" altLang="zh-CN">
                <a:hlinkClick r:id="rId3"/>
              </a:rPr>
              <a:t>How to Study for Exams - Top 6 Steps for Strategic Exam Preparation Like a Genius</a:t>
            </a:r>
            <a:endParaRPr lang="en-US" altLang="zh-CN"/>
          </a:p>
          <a:p>
            <a:r>
              <a:rPr lang="en-US" altLang="zh-CN">
                <a:hlinkClick r:id="rId4"/>
              </a:rPr>
              <a:t>How to Make Stress Your Friend</a:t>
            </a:r>
            <a:r>
              <a:rPr lang="en-US" altLang="zh-CN"/>
              <a:t> </a:t>
            </a:r>
          </a:p>
          <a:p>
            <a:pPr>
              <a:buFontTx/>
              <a:buNone/>
            </a:pPr>
            <a:r>
              <a:rPr lang="en-US" altLang="zh-CN"/>
              <a:t>	by Kelly McGonigal</a:t>
            </a:r>
          </a:p>
          <a:p>
            <a:r>
              <a:rPr lang="en-US" altLang="zh-CN">
                <a:hlinkClick r:id="rId5"/>
              </a:rPr>
              <a:t>Before Avatar … a curious boy</a:t>
            </a:r>
            <a:r>
              <a:rPr lang="en-US" altLang="zh-CN"/>
              <a:t> </a:t>
            </a:r>
          </a:p>
          <a:p>
            <a:pPr>
              <a:buFontTx/>
              <a:buNone/>
            </a:pPr>
            <a:r>
              <a:rPr lang="en-US" altLang="zh-CN"/>
              <a:t>	by James Cameron  </a:t>
            </a:r>
          </a:p>
          <a:p>
            <a:endParaRPr lang="en-US" altLang="zh-CN"/>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96400" cy="1908175"/>
          </a:xfrm>
        </p:spPr>
        <p:txBody>
          <a:bodyPr/>
          <a:lstStyle/>
          <a:p>
            <a:pPr algn="l" eaLnBrk="1" hangingPunct="1"/>
            <a:br>
              <a:rPr lang="en-US" altLang="zh-CN" dirty="0"/>
            </a:br>
            <a:r>
              <a:rPr lang="en-US" altLang="zh-CN" dirty="0" err="1"/>
              <a:t>synchronization|consistency</a:t>
            </a:r>
            <a:endParaRPr lang="en-US" altLang="zh-CN" dirty="0"/>
          </a:p>
        </p:txBody>
      </p:sp>
    </p:spTree>
    <p:extLst>
      <p:ext uri="{BB962C8B-B14F-4D97-AF65-F5344CB8AC3E}">
        <p14:creationId xmlns:p14="http://schemas.microsoft.com/office/powerpoint/2010/main" val="231030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2016000" y="-439200"/>
            <a:ext cx="9296400" cy="1908175"/>
          </a:xfrm>
        </p:spPr>
        <p:txBody>
          <a:bodyPr/>
          <a:lstStyle/>
          <a:p>
            <a:pPr algn="l" eaLnBrk="1" hangingPunct="1"/>
            <a:br>
              <a:rPr lang="en-US" altLang="zh-CN" dirty="0"/>
            </a:br>
            <a:r>
              <a:rPr lang="en-US" altLang="zh-CN" dirty="0" err="1">
                <a:solidFill>
                  <a:schemeClr val="bg1"/>
                </a:solidFill>
              </a:rPr>
              <a:t>synchronization|consistency</a:t>
            </a:r>
            <a:endParaRPr lang="en-US" altLang="zh-CN" dirty="0">
              <a:solidFill>
                <a:schemeClr val="bg1"/>
              </a:solidFill>
            </a:endParaRPr>
          </a:p>
        </p:txBody>
      </p:sp>
      <p:sp>
        <p:nvSpPr>
          <p:cNvPr id="4" name="Title 1">
            <a:extLst>
              <a:ext uri="{FF2B5EF4-FFF2-40B4-BE49-F238E27FC236}">
                <a16:creationId xmlns:a16="http://schemas.microsoft.com/office/drawing/2014/main" id="{22141430-7C5B-D24B-8DE2-C208D822FA34}"/>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Synchronization</a:t>
            </a:r>
          </a:p>
        </p:txBody>
      </p:sp>
      <p:sp>
        <p:nvSpPr>
          <p:cNvPr id="5" name="Content Placeholder 2">
            <a:extLst>
              <a:ext uri="{FF2B5EF4-FFF2-40B4-BE49-F238E27FC236}">
                <a16:creationId xmlns:a16="http://schemas.microsoft.com/office/drawing/2014/main" id="{6B66FBD5-14AF-D947-BD5D-699C4E10E256}"/>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Inherently involve </a:t>
            </a:r>
            <a:r>
              <a:rPr lang="en-US" dirty="0" err="1"/>
              <a:t>interprocessor</a:t>
            </a:r>
            <a:r>
              <a:rPr lang="en-US" dirty="0"/>
              <a:t> communication</a:t>
            </a:r>
          </a:p>
          <a:p>
            <a:r>
              <a:rPr lang="en-US" dirty="0"/>
              <a:t>Limit parallelism</a:t>
            </a:r>
          </a:p>
          <a:p>
            <a:r>
              <a:rPr lang="en-US" dirty="0"/>
              <a:t>Introduce additional delays in high-contention situations</a:t>
            </a:r>
          </a:p>
          <a:p>
            <a:r>
              <a:rPr lang="en-US" dirty="0"/>
              <a:t>Can become a performance bottleneck</a:t>
            </a:r>
            <a:endParaRPr lang="en-CN" dirty="0"/>
          </a:p>
        </p:txBody>
      </p:sp>
    </p:spTree>
    <p:extLst>
      <p:ext uri="{BB962C8B-B14F-4D97-AF65-F5344CB8AC3E}">
        <p14:creationId xmlns:p14="http://schemas.microsoft.com/office/powerpoint/2010/main" val="254045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122088</TotalTime>
  <Words>6626</Words>
  <Application>Microsoft Macintosh PowerPoint</Application>
  <PresentationFormat>On-screen Show (4:3)</PresentationFormat>
  <Paragraphs>467</Paragraphs>
  <Slides>72</Slides>
  <Notes>56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72</vt:i4>
      </vt:variant>
    </vt:vector>
  </HeadingPairs>
  <TitlesOfParts>
    <vt:vector size="81" baseType="lpstr">
      <vt:lpstr>微软雅黑</vt:lpstr>
      <vt:lpstr>宋体</vt:lpstr>
      <vt:lpstr>Arial</vt:lpstr>
      <vt:lpstr>Avenir Book</vt:lpstr>
      <vt:lpstr>Verdana</vt:lpstr>
      <vt:lpstr>默认设计模板</vt:lpstr>
      <vt:lpstr>1_默认设计模板</vt:lpstr>
      <vt:lpstr>3_默认设计模板</vt:lpstr>
      <vt:lpstr>2_默认设计模板</vt:lpstr>
      <vt:lpstr>PowerPoint Presentation</vt:lpstr>
      <vt:lpstr>Thread-Level Parallelism Consistency</vt:lpstr>
      <vt:lpstr> Consistency?</vt:lpstr>
      <vt:lpstr> Consistency?</vt:lpstr>
      <vt:lpstr> Consistency?</vt:lpstr>
      <vt:lpstr> Consistency?</vt:lpstr>
      <vt:lpstr> Consistency?</vt:lpstr>
      <vt:lpstr> synchronization|consistency</vt:lpstr>
      <vt:lpstr> synchronization|consistency</vt:lpstr>
      <vt:lpstr>Mutex Lock</vt:lpstr>
      <vt:lpstr>Mutex Lock</vt:lpstr>
      <vt:lpstr> how to lock in hardware?</vt:lpstr>
      <vt:lpstr>Atomic Exchange</vt:lpstr>
      <vt:lpstr>Atomic Exchange</vt:lpstr>
      <vt:lpstr>Atomic Exchange</vt:lpstr>
      <vt:lpstr>Loard Reservation: lr</vt:lpstr>
      <vt:lpstr>Store Conditional: sc</vt:lpstr>
      <vt:lpstr>How to Detect?</vt:lpstr>
      <vt:lpstr>How to Detect?</vt:lpstr>
      <vt:lpstr>Atomic Exchange Example</vt:lpstr>
      <vt:lpstr>Atomic Fetch-and-Increment</vt:lpstr>
      <vt:lpstr>Spin Locks</vt:lpstr>
      <vt:lpstr>Atomic Fetch-and-Increment</vt:lpstr>
      <vt:lpstr>Atomic Fetch-and-Increment</vt:lpstr>
      <vt:lpstr>PowerPoint Presentation</vt:lpstr>
      <vt:lpstr>PowerPoint Presentation</vt:lpstr>
      <vt:lpstr>Spin Locks using Coherence</vt:lpstr>
      <vt:lpstr>Spin Locks using Coherence</vt:lpstr>
      <vt:lpstr>Spin Locks using Coherence</vt:lpstr>
      <vt:lpstr>Spin Locks using Coherence</vt:lpstr>
      <vt:lpstr>Spin Locks using Coherence</vt:lpstr>
      <vt:lpstr>Spin Locks using Coherence</vt:lpstr>
      <vt:lpstr>PowerPoint Presentation</vt:lpstr>
      <vt:lpstr>Synchronized Program</vt:lpstr>
      <vt:lpstr>Synchronized Program</vt:lpstr>
      <vt:lpstr>Synchronized Program</vt:lpstr>
      <vt:lpstr> what about unshared data?</vt:lpstr>
      <vt:lpstr> should they be ordered?</vt:lpstr>
      <vt:lpstr> especially on multiprocessor</vt:lpstr>
      <vt:lpstr>Sequential Consistency</vt:lpstr>
      <vt:lpstr>Sequential Consistency</vt:lpstr>
      <vt:lpstr>Sequential Consistency</vt:lpstr>
      <vt:lpstr>Sequential Consistency</vt:lpstr>
      <vt:lpstr>Sequential Consistency</vt:lpstr>
      <vt:lpstr> how to speedup consistency?</vt:lpstr>
      <vt:lpstr>Relaxed Consistency</vt:lpstr>
      <vt:lpstr>Orderings</vt:lpstr>
      <vt:lpstr>Ordinary Orderings</vt:lpstr>
      <vt:lpstr>Ordinary Orderings</vt:lpstr>
      <vt:lpstr>Synchronization Orderings</vt:lpstr>
      <vt:lpstr>Synchronization Orderings</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PowerPoint Presentation</vt:lpstr>
      <vt:lpstr> how to gain efficiency</vt:lpstr>
      <vt:lpstr>Speculation</vt:lpstr>
      <vt:lpstr>Speculation</vt:lpstr>
      <vt:lpstr>Hardware Speculation</vt:lpstr>
      <vt:lpstr> how to gain efficiency more</vt:lpstr>
      <vt:lpstr>Multithreading</vt:lpstr>
      <vt:lpstr>Review</vt:lpstr>
      <vt:lpstr>PowerPoint Presentation</vt:lpstr>
      <vt:lpstr>?</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2721</cp:revision>
  <cp:lastPrinted>1601-01-01T00:00:00Z</cp:lastPrinted>
  <dcterms:created xsi:type="dcterms:W3CDTF">1601-01-01T00:00:00Z</dcterms:created>
  <dcterms:modified xsi:type="dcterms:W3CDTF">2021-12-19T14:44:40Z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